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4"/>
  </p:sldMasterIdLst>
  <p:sldIdLst>
    <p:sldId id="267" r:id="rId5"/>
    <p:sldId id="261" r:id="rId6"/>
    <p:sldId id="260" r:id="rId7"/>
    <p:sldId id="258" r:id="rId8"/>
    <p:sldId id="259" r:id="rId9"/>
    <p:sldId id="262" r:id="rId10"/>
    <p:sldId id="263" r:id="rId11"/>
    <p:sldId id="264" r:id="rId12"/>
    <p:sldId id="265" r:id="rId13"/>
    <p:sldId id="266" r:id="rId14"/>
    <p:sldId id="295" r:id="rId15"/>
    <p:sldId id="271" r:id="rId16"/>
    <p:sldId id="270" r:id="rId17"/>
    <p:sldId id="268" r:id="rId18"/>
    <p:sldId id="296" r:id="rId19"/>
    <p:sldId id="269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7" r:id="rId30"/>
    <p:sldId id="288" r:id="rId31"/>
    <p:sldId id="289" r:id="rId32"/>
    <p:sldId id="290" r:id="rId33"/>
    <p:sldId id="291" r:id="rId34"/>
    <p:sldId id="292" r:id="rId35"/>
    <p:sldId id="281" r:id="rId36"/>
    <p:sldId id="293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605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set silhouette of scaffolding in construction site">
            <a:extLst>
              <a:ext uri="{FF2B5EF4-FFF2-40B4-BE49-F238E27FC236}">
                <a16:creationId xmlns:a16="http://schemas.microsoft.com/office/drawing/2014/main" id="{7B69A8FD-5603-1EAA-DF2B-4568E5753C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742"/>
          <a:stretch>
            <a:fillRect/>
          </a:stretch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D57D66-3556-444A-9BFA-DE355BEF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72" y="5870345"/>
            <a:ext cx="10113645" cy="743682"/>
          </a:xfrm>
        </p:spPr>
        <p:txBody>
          <a:bodyPr anchor="b">
            <a:noAutofit/>
          </a:bodyPr>
          <a:lstStyle/>
          <a:p>
            <a:pPr algn="ctr"/>
            <a:r>
              <a:rPr lang="en-US" sz="4400" dirty="0"/>
              <a:t>Over the years there has been a lot of advancement in the field of construction material and designing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23539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D4EC-4E45-9A9F-4E08-C8ACE9C6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30" y="2697697"/>
            <a:ext cx="3517567" cy="2093975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This is of great concern for-</a:t>
            </a:r>
            <a:endParaRPr lang="en-IN" sz="5400" dirty="0"/>
          </a:p>
        </p:txBody>
      </p:sp>
      <p:pic>
        <p:nvPicPr>
          <p:cNvPr id="3074" name="Picture 2" descr="Best TMT Bars in Tamil Nadu, Kerala, Karnataka &amp; AP - Pulkit TMT">
            <a:extLst>
              <a:ext uri="{FF2B5EF4-FFF2-40B4-BE49-F238E27FC236}">
                <a16:creationId xmlns:a16="http://schemas.microsoft.com/office/drawing/2014/main" id="{FD9A5CC6-220E-CE27-B9AC-5951EB77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78" y="834291"/>
            <a:ext cx="7387632" cy="49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2756FA-AD6C-4BF1-24CC-DBE68322D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6837" y="5916445"/>
            <a:ext cx="3875314" cy="604099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Rebar Manufacturers</a:t>
            </a:r>
          </a:p>
        </p:txBody>
      </p:sp>
    </p:spTree>
    <p:extLst>
      <p:ext uri="{BB962C8B-B14F-4D97-AF65-F5344CB8AC3E}">
        <p14:creationId xmlns:p14="http://schemas.microsoft.com/office/powerpoint/2010/main" val="379998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80B6-4D43-B042-809B-6D39B9F6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09" y="2413189"/>
            <a:ext cx="3517567" cy="2093975"/>
          </a:xfrm>
        </p:spPr>
        <p:txBody>
          <a:bodyPr>
            <a:noAutofit/>
          </a:bodyPr>
          <a:lstStyle/>
          <a:p>
            <a:r>
              <a:rPr lang="en-IN" sz="4400" dirty="0"/>
              <a:t>What is the main reason for building collapse?</a:t>
            </a:r>
          </a:p>
        </p:txBody>
      </p:sp>
      <p:pic>
        <p:nvPicPr>
          <p:cNvPr id="2050" name="Picture 2" descr="Failures in reinforced concrete columns – Amusement Logic">
            <a:extLst>
              <a:ext uri="{FF2B5EF4-FFF2-40B4-BE49-F238E27FC236}">
                <a16:creationId xmlns:a16="http://schemas.microsoft.com/office/drawing/2014/main" id="{3441FC6E-3372-C8D3-857C-A24F334228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747" y="257628"/>
            <a:ext cx="6735709" cy="55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E3414A-A32D-CE8D-2884-81694D5D3561}"/>
              </a:ext>
            </a:extLst>
          </p:cNvPr>
          <p:cNvSpPr txBox="1"/>
          <p:nvPr/>
        </p:nvSpPr>
        <p:spPr>
          <a:xfrm>
            <a:off x="6498771" y="5933105"/>
            <a:ext cx="49638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u="sng" dirty="0"/>
              <a:t>Structural Failure</a:t>
            </a:r>
            <a:endParaRPr lang="en-IN" sz="4400" b="1" u="sng" dirty="0"/>
          </a:p>
        </p:txBody>
      </p:sp>
    </p:spTree>
    <p:extLst>
      <p:ext uri="{BB962C8B-B14F-4D97-AF65-F5344CB8AC3E}">
        <p14:creationId xmlns:p14="http://schemas.microsoft.com/office/powerpoint/2010/main" val="1921469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78E8B-86BE-929B-EBF6-8FC21D044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3982403"/>
            <a:ext cx="3756434" cy="2093975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Good quality steel is available in the market</a:t>
            </a:r>
            <a:br>
              <a:rPr lang="en-US" sz="4000" dirty="0"/>
            </a:br>
            <a:r>
              <a:rPr lang="en-US" sz="4000" dirty="0"/>
              <a:t>-</a:t>
            </a:r>
            <a:br>
              <a:rPr lang="en-US" sz="4000" dirty="0"/>
            </a:br>
            <a:r>
              <a:rPr lang="en-US" sz="4000" dirty="0"/>
              <a:t>  still there are cases of STRUCTURAL FAILURE.</a:t>
            </a:r>
            <a:endParaRPr lang="en-IN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9FE7F-2667-5CB0-C63C-808828DD8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707" y="781621"/>
            <a:ext cx="6624734" cy="5294757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CAN WE DO SOMETHING</a:t>
            </a:r>
            <a:endParaRPr lang="en-IN" sz="8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86A2CD-7EF3-1741-FA4F-3885E3102DFE}"/>
              </a:ext>
            </a:extLst>
          </p:cNvPr>
          <p:cNvSpPr txBox="1"/>
          <p:nvPr/>
        </p:nvSpPr>
        <p:spPr>
          <a:xfrm>
            <a:off x="8287649" y="3753518"/>
            <a:ext cx="7048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?</a:t>
            </a:r>
            <a:endParaRPr lang="en-IN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4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F6F29-76DE-CC08-4E05-71A57FA67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4149607"/>
            <a:ext cx="3876869" cy="209397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We have been manufacturing steel rebars for 8 decades.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Therefore, we have put  in our best efforts to find the root cause of this problem.</a:t>
            </a:r>
            <a:endParaRPr lang="en-IN" dirty="0"/>
          </a:p>
        </p:txBody>
      </p:sp>
      <p:pic>
        <p:nvPicPr>
          <p:cNvPr id="1026" name="Picture 2" descr="Root Cause Analysis: A Complete Guide to Stopping Recurring Problems">
            <a:extLst>
              <a:ext uri="{FF2B5EF4-FFF2-40B4-BE49-F238E27FC236}">
                <a16:creationId xmlns:a16="http://schemas.microsoft.com/office/drawing/2014/main" id="{9233773C-EE4F-18E4-A6D9-C05CB94D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04" y="1426864"/>
            <a:ext cx="7510781" cy="438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00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5804-16F4-F9F6-F3F5-94AFF76F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73" y="185057"/>
            <a:ext cx="3978776" cy="2093975"/>
          </a:xfrm>
        </p:spPr>
        <p:txBody>
          <a:bodyPr>
            <a:normAutofit/>
          </a:bodyPr>
          <a:lstStyle/>
          <a:p>
            <a:r>
              <a:rPr lang="en-US" sz="4800" dirty="0"/>
              <a:t>What did our study show?</a:t>
            </a:r>
            <a:endParaRPr lang="en-IN" sz="4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057A6-1C5C-91BA-4096-F30B930E6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3529" y="2673104"/>
            <a:ext cx="3517567" cy="3064505"/>
          </a:xfrm>
        </p:spPr>
        <p:txBody>
          <a:bodyPr>
            <a:noAutofit/>
          </a:bodyPr>
          <a:lstStyle/>
          <a:p>
            <a:r>
              <a:rPr lang="en-US" sz="2200" dirty="0"/>
              <a:t>Steel cage is the real strength in any type of construction.</a:t>
            </a:r>
          </a:p>
          <a:p>
            <a:r>
              <a:rPr lang="en-US" sz="2200" dirty="0"/>
              <a:t>To make a strong house, the steel cage of the house must be made strong.</a:t>
            </a:r>
          </a:p>
          <a:p>
            <a:r>
              <a:rPr lang="en-US" sz="2200" dirty="0"/>
              <a:t>Making a strong steel cage requires a proper procedure to be followed. </a:t>
            </a:r>
            <a:endParaRPr lang="en-IN" sz="2200" dirty="0"/>
          </a:p>
        </p:txBody>
      </p:sp>
      <p:pic>
        <p:nvPicPr>
          <p:cNvPr id="2050" name="Picture 2" descr="Steel tariffs extended by two years | Construction News">
            <a:extLst>
              <a:ext uri="{FF2B5EF4-FFF2-40B4-BE49-F238E27FC236}">
                <a16:creationId xmlns:a16="http://schemas.microsoft.com/office/drawing/2014/main" id="{F7625754-65FE-7CAC-59A1-5D8613C4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402" y="854110"/>
            <a:ext cx="7343176" cy="488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163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90B08-CD3D-6CC9-6E1F-374EF520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5" y="1433476"/>
            <a:ext cx="4386943" cy="2093975"/>
          </a:xfrm>
        </p:spPr>
        <p:txBody>
          <a:bodyPr>
            <a:noAutofit/>
          </a:bodyPr>
          <a:lstStyle/>
          <a:p>
            <a:pPr algn="ctr"/>
            <a:r>
              <a:rPr lang="en-IN" sz="6000" dirty="0"/>
              <a:t>In cases of building collapse</a:t>
            </a:r>
            <a:br>
              <a:rPr lang="en-IN" sz="6000" dirty="0"/>
            </a:br>
            <a:endParaRPr lang="en-IN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CF26F-7211-EE7A-197E-0C52AA629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4641" y="2974537"/>
            <a:ext cx="3517567" cy="668979"/>
          </a:xfrm>
        </p:spPr>
        <p:txBody>
          <a:bodyPr>
            <a:noAutofit/>
          </a:bodyPr>
          <a:lstStyle/>
          <a:p>
            <a:pPr algn="ctr"/>
            <a:r>
              <a:rPr lang="en-IN" sz="15000" dirty="0">
                <a:solidFill>
                  <a:srgbClr val="FF0000"/>
                </a:solidFill>
              </a:rPr>
              <a:t>NOT</a:t>
            </a:r>
          </a:p>
          <a:p>
            <a:pPr algn="ctr"/>
            <a:r>
              <a:rPr lang="en-IN" sz="4400" dirty="0">
                <a:solidFill>
                  <a:srgbClr val="FF0000"/>
                </a:solidFill>
              </a:rPr>
              <a:t>followed.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5C644-8A90-8F21-74CF-ABD3087F3981}"/>
              </a:ext>
            </a:extLst>
          </p:cNvPr>
          <p:cNvSpPr txBox="1"/>
          <p:nvPr/>
        </p:nvSpPr>
        <p:spPr>
          <a:xfrm>
            <a:off x="4963886" y="446705"/>
            <a:ext cx="71390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6000" dirty="0"/>
              <a:t>Complete procedure to make a strong steel cage </a:t>
            </a:r>
          </a:p>
        </p:txBody>
      </p:sp>
      <p:pic>
        <p:nvPicPr>
          <p:cNvPr id="3076" name="Picture 4" descr="30-yr-old Delhi man injured in Rohini building collapse | Latest News Delhi  - Hindustan Times">
            <a:extLst>
              <a:ext uri="{FF2B5EF4-FFF2-40B4-BE49-F238E27FC236}">
                <a16:creationId xmlns:a16="http://schemas.microsoft.com/office/drawing/2014/main" id="{D1AF1D7D-04B7-0817-0B0B-1E9C6E7B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5" y="3222171"/>
            <a:ext cx="4386943" cy="324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591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A4F5C-6168-9845-7FEB-3EC87E0D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88" y="2413189"/>
            <a:ext cx="3517567" cy="2093975"/>
          </a:xfrm>
        </p:spPr>
        <p:txBody>
          <a:bodyPr>
            <a:normAutofit/>
          </a:bodyPr>
          <a:lstStyle/>
          <a:p>
            <a:r>
              <a:rPr lang="en-US" sz="4400" dirty="0"/>
              <a:t>No soil testing done at site.</a:t>
            </a:r>
            <a:endParaRPr lang="en-IN" sz="4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ED8C6A-EF95-BBEF-2B08-DF9BC1EDF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t="23556" r="40373" b="28616"/>
          <a:stretch>
            <a:fillRect/>
          </a:stretch>
        </p:blipFill>
        <p:spPr>
          <a:xfrm>
            <a:off x="5154804" y="560424"/>
            <a:ext cx="6647810" cy="57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55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37E6-0FC3-44F6-89F9-CB49B18C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2413189"/>
            <a:ext cx="3517567" cy="2093975"/>
          </a:xfrm>
        </p:spPr>
        <p:txBody>
          <a:bodyPr>
            <a:normAutofit/>
          </a:bodyPr>
          <a:lstStyle/>
          <a:p>
            <a:r>
              <a:rPr lang="en-US" sz="4400" dirty="0"/>
              <a:t>No design found at site</a:t>
            </a:r>
            <a:endParaRPr lang="en-IN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F082A-3969-4C64-CC1E-98B92070F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5414461"/>
            <a:ext cx="3517567" cy="1036581"/>
          </a:xfrm>
        </p:spPr>
        <p:txBody>
          <a:bodyPr/>
          <a:lstStyle/>
          <a:p>
            <a:r>
              <a:rPr lang="en-US" dirty="0"/>
              <a:t>There was no structural design available at site.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13921" r="39404" b="48275"/>
          <a:stretch>
            <a:fillRect/>
          </a:stretch>
        </p:blipFill>
        <p:spPr>
          <a:xfrm>
            <a:off x="5647172" y="0"/>
            <a:ext cx="6290309" cy="4350937"/>
          </a:xfrm>
          <a:prstGeom prst="rect">
            <a:avLst/>
          </a:prstGeom>
        </p:spPr>
      </p:pic>
      <p:pic>
        <p:nvPicPr>
          <p:cNvPr id="6146" name="Picture 2" descr="Female Architect Concepts 4489135 Vector Art at Vecteezy">
            <a:extLst>
              <a:ext uri="{FF2B5EF4-FFF2-40B4-BE49-F238E27FC236}">
                <a16:creationId xmlns:a16="http://schemas.microsoft.com/office/drawing/2014/main" id="{40D49FF9-43E1-88FA-1672-3CC100843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44" y="4350098"/>
            <a:ext cx="2507901" cy="250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294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6B73-11DD-1454-C54E-68590D5B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700783"/>
            <a:ext cx="3517567" cy="2093975"/>
          </a:xfrm>
        </p:spPr>
        <p:txBody>
          <a:bodyPr>
            <a:normAutofit/>
          </a:bodyPr>
          <a:lstStyle/>
          <a:p>
            <a:r>
              <a:rPr lang="en-IN" sz="4400" dirty="0"/>
              <a:t>All Products Not Used</a:t>
            </a:r>
          </a:p>
        </p:txBody>
      </p:sp>
      <p:pic>
        <p:nvPicPr>
          <p:cNvPr id="6" name="Content Placeholder 5" descr="A black screen with a white circle on it&#10;&#10;AI-generated content may be incorrect.">
            <a:extLst>
              <a:ext uri="{FF2B5EF4-FFF2-40B4-BE49-F238E27FC236}">
                <a16:creationId xmlns:a16="http://schemas.microsoft.com/office/drawing/2014/main" id="{4679A005-33F9-3D8C-9D3A-91E4AD01A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0" t="12507" r="39517" b="67740"/>
          <a:stretch>
            <a:fillRect/>
          </a:stretch>
        </p:blipFill>
        <p:spPr>
          <a:xfrm>
            <a:off x="9720940" y="230759"/>
            <a:ext cx="2433573" cy="261919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A3940-5CF7-AAAB-6A46-17412B422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5170714"/>
            <a:ext cx="3517567" cy="936841"/>
          </a:xfrm>
        </p:spPr>
        <p:txBody>
          <a:bodyPr/>
          <a:lstStyle/>
          <a:p>
            <a:r>
              <a:rPr lang="en-IN" dirty="0"/>
              <a:t>All products required for making a strong steel cage were not used.</a:t>
            </a:r>
          </a:p>
        </p:txBody>
      </p:sp>
      <p:pic>
        <p:nvPicPr>
          <p:cNvPr id="8" name="Picture 7" descr="A close-up of a box&#10;&#10;AI-generated content may be incorrect.">
            <a:extLst>
              <a:ext uri="{FF2B5EF4-FFF2-40B4-BE49-F238E27FC236}">
                <a16:creationId xmlns:a16="http://schemas.microsoft.com/office/drawing/2014/main" id="{4B36E77E-060B-6127-BC29-0F7E58B69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9" t="19226" r="23301" b="60072"/>
          <a:stretch>
            <a:fillRect/>
          </a:stretch>
        </p:blipFill>
        <p:spPr>
          <a:xfrm>
            <a:off x="7262099" y="2503715"/>
            <a:ext cx="2526874" cy="2826179"/>
          </a:xfrm>
          <a:prstGeom prst="rect">
            <a:avLst/>
          </a:prstGeom>
        </p:spPr>
      </p:pic>
      <p:pic>
        <p:nvPicPr>
          <p:cNvPr id="10" name="Picture 9" descr="A black screen with a white circle&#10;&#10;AI-generated content may be incorrect.">
            <a:extLst>
              <a:ext uri="{FF2B5EF4-FFF2-40B4-BE49-F238E27FC236}">
                <a16:creationId xmlns:a16="http://schemas.microsoft.com/office/drawing/2014/main" id="{4BBF2F54-1EC7-D8AE-AB9B-0F816878B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1" t="38537" r="18033" b="40310"/>
          <a:stretch>
            <a:fillRect/>
          </a:stretch>
        </p:blipFill>
        <p:spPr>
          <a:xfrm>
            <a:off x="4684152" y="189380"/>
            <a:ext cx="2679025" cy="2378436"/>
          </a:xfrm>
          <a:prstGeom prst="rect">
            <a:avLst/>
          </a:prstGeom>
        </p:spPr>
      </p:pic>
      <p:pic>
        <p:nvPicPr>
          <p:cNvPr id="12" name="Picture 11" descr="A black background with a white circle with a yellow stripe&#10;&#10;AI-generated content may be incorrect.">
            <a:extLst>
              <a:ext uri="{FF2B5EF4-FFF2-40B4-BE49-F238E27FC236}">
                <a16:creationId xmlns:a16="http://schemas.microsoft.com/office/drawing/2014/main" id="{C5EACAFF-1A1F-7A74-F2C7-F581685B7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9" t="51925" r="29367" b="28015"/>
          <a:stretch>
            <a:fillRect/>
          </a:stretch>
        </p:blipFill>
        <p:spPr>
          <a:xfrm>
            <a:off x="9089568" y="2503716"/>
            <a:ext cx="3571891" cy="3017630"/>
          </a:xfrm>
          <a:prstGeom prst="rect">
            <a:avLst/>
          </a:prstGeom>
        </p:spPr>
      </p:pic>
      <p:pic>
        <p:nvPicPr>
          <p:cNvPr id="14" name="Picture 13" descr="A black background with a white circle&#10;&#10;AI-generated content may be incorrect.">
            <a:extLst>
              <a:ext uri="{FF2B5EF4-FFF2-40B4-BE49-F238E27FC236}">
                <a16:creationId xmlns:a16="http://schemas.microsoft.com/office/drawing/2014/main" id="{460B69C8-3DDE-21BB-7FF8-2B3461AAD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1" t="50000" r="44182" b="24714"/>
          <a:stretch>
            <a:fillRect/>
          </a:stretch>
        </p:blipFill>
        <p:spPr>
          <a:xfrm>
            <a:off x="7005089" y="4746168"/>
            <a:ext cx="3031537" cy="2485022"/>
          </a:xfrm>
          <a:prstGeom prst="rect">
            <a:avLst/>
          </a:prstGeom>
        </p:spPr>
      </p:pic>
      <p:pic>
        <p:nvPicPr>
          <p:cNvPr id="16" name="Picture 15" descr="A white circle with black lines on it&#10;&#10;AI-generated content may be incorrect.">
            <a:extLst>
              <a:ext uri="{FF2B5EF4-FFF2-40B4-BE49-F238E27FC236}">
                <a16:creationId xmlns:a16="http://schemas.microsoft.com/office/drawing/2014/main" id="{D8F846E7-F479-3B03-B373-15CC6BAD7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t="31416" r="57069" b="40868"/>
          <a:stretch>
            <a:fillRect/>
          </a:stretch>
        </p:blipFill>
        <p:spPr>
          <a:xfrm>
            <a:off x="4236980" y="2285095"/>
            <a:ext cx="3557200" cy="3296911"/>
          </a:xfrm>
          <a:prstGeom prst="rect">
            <a:avLst/>
          </a:prstGeom>
        </p:spPr>
      </p:pic>
      <p:pic>
        <p:nvPicPr>
          <p:cNvPr id="18" name="Picture 17" descr="A black background with a white circle&#10;&#10;AI-generated content may be incorrect.">
            <a:extLst>
              <a:ext uri="{FF2B5EF4-FFF2-40B4-BE49-F238E27FC236}">
                <a16:creationId xmlns:a16="http://schemas.microsoft.com/office/drawing/2014/main" id="{17EC5654-D8C5-EFB1-3364-11B48C836C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1" t="18591" r="52080" b="56637"/>
          <a:stretch>
            <a:fillRect/>
          </a:stretch>
        </p:blipFill>
        <p:spPr>
          <a:xfrm>
            <a:off x="6947743" y="33876"/>
            <a:ext cx="3330032" cy="29453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194B732-4835-8977-2A60-2795B0FE2359}"/>
              </a:ext>
            </a:extLst>
          </p:cNvPr>
          <p:cNvSpPr txBox="1"/>
          <p:nvPr/>
        </p:nvSpPr>
        <p:spPr>
          <a:xfrm>
            <a:off x="5469797" y="2285094"/>
            <a:ext cx="1227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u="sng" dirty="0"/>
              <a:t>TMT BARS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1363C1-BF5D-EA78-485F-A4106DA63C93}"/>
              </a:ext>
            </a:extLst>
          </p:cNvPr>
          <p:cNvSpPr txBox="1"/>
          <p:nvPr/>
        </p:nvSpPr>
        <p:spPr>
          <a:xfrm>
            <a:off x="8165418" y="2283406"/>
            <a:ext cx="1227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u="sng" dirty="0"/>
              <a:t>RINGS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FF718C-1A61-D400-BBF2-BFBEAFC20F63}"/>
              </a:ext>
            </a:extLst>
          </p:cNvPr>
          <p:cNvSpPr txBox="1"/>
          <p:nvPr/>
        </p:nvSpPr>
        <p:spPr>
          <a:xfrm>
            <a:off x="10054176" y="2290915"/>
            <a:ext cx="1642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u="sng" dirty="0"/>
              <a:t>BINDING WIRE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7775F3-E9A0-DC8D-797A-9EE910630A14}"/>
              </a:ext>
            </a:extLst>
          </p:cNvPr>
          <p:cNvSpPr txBox="1"/>
          <p:nvPr/>
        </p:nvSpPr>
        <p:spPr>
          <a:xfrm>
            <a:off x="9931785" y="4861057"/>
            <a:ext cx="1887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u="sng" dirty="0"/>
              <a:t>LINTEL BEAM KIT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58F7AE-0180-8A19-5096-4ADB4508E915}"/>
              </a:ext>
            </a:extLst>
          </p:cNvPr>
          <p:cNvSpPr txBox="1"/>
          <p:nvPr/>
        </p:nvSpPr>
        <p:spPr>
          <a:xfrm>
            <a:off x="7683767" y="4861057"/>
            <a:ext cx="1887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u="sng" dirty="0"/>
              <a:t>COVER BLOCKS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6D80AA-F080-4A26-91B9-D734FFBF217F}"/>
              </a:ext>
            </a:extLst>
          </p:cNvPr>
          <p:cNvSpPr txBox="1"/>
          <p:nvPr/>
        </p:nvSpPr>
        <p:spPr>
          <a:xfrm>
            <a:off x="5384111" y="4871622"/>
            <a:ext cx="1887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u="sng" dirty="0"/>
              <a:t>FOOTING JAAL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3C1783-7A19-14DD-D938-301DEFE7BFDC}"/>
              </a:ext>
            </a:extLst>
          </p:cNvPr>
          <p:cNvSpPr txBox="1"/>
          <p:nvPr/>
        </p:nvSpPr>
        <p:spPr>
          <a:xfrm>
            <a:off x="7669032" y="6347988"/>
            <a:ext cx="1887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u="sng" dirty="0"/>
              <a:t>STEEL SPACERS</a:t>
            </a:r>
          </a:p>
        </p:txBody>
      </p:sp>
    </p:spTree>
    <p:extLst>
      <p:ext uri="{BB962C8B-B14F-4D97-AF65-F5344CB8AC3E}">
        <p14:creationId xmlns:p14="http://schemas.microsoft.com/office/powerpoint/2010/main" val="3230511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B332A-464F-21FD-2544-6CE4118F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76" y="1809641"/>
            <a:ext cx="4158343" cy="2093975"/>
          </a:xfrm>
        </p:spPr>
        <p:txBody>
          <a:bodyPr>
            <a:normAutofit/>
          </a:bodyPr>
          <a:lstStyle/>
          <a:p>
            <a:r>
              <a:rPr lang="en-IN" sz="4400" dirty="0"/>
              <a:t>Poor Workmanship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B5DA9-D292-73AA-B29F-CC51FD4C9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EDBE8-DC99-38FB-4FD5-1C1FA2834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5143993"/>
            <a:ext cx="3517567" cy="1104407"/>
          </a:xfrm>
        </p:spPr>
        <p:txBody>
          <a:bodyPr/>
          <a:lstStyle/>
          <a:p>
            <a:r>
              <a:rPr lang="en-IN" dirty="0"/>
              <a:t>Contractor engaged to make the steel cage did not follow the design properly.</a:t>
            </a:r>
          </a:p>
        </p:txBody>
      </p:sp>
      <p:pic>
        <p:nvPicPr>
          <p:cNvPr id="1028" name="Picture 4" descr="Tap USA Equipment Pad | Brooklyn, OH - Western Specialty Contractors">
            <a:extLst>
              <a:ext uri="{FF2B5EF4-FFF2-40B4-BE49-F238E27FC236}">
                <a16:creationId xmlns:a16="http://schemas.microsoft.com/office/drawing/2014/main" id="{4062213E-2AA5-4CE3-67D6-299CE0550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92" y="424543"/>
            <a:ext cx="6883728" cy="606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513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CF18B48-680F-7A2A-B693-AEBEAC19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700783"/>
            <a:ext cx="3517567" cy="2093975"/>
          </a:xfrm>
        </p:spPr>
        <p:txBody>
          <a:bodyPr anchor="b">
            <a:noAutofit/>
          </a:bodyPr>
          <a:lstStyle/>
          <a:p>
            <a:r>
              <a:rPr lang="en-US" dirty="0"/>
              <a:t>Advancement </a:t>
            </a:r>
            <a:br>
              <a:rPr lang="en-US" dirty="0"/>
            </a:br>
            <a:r>
              <a:rPr lang="en-US" dirty="0"/>
              <a:t>in the Field of  rebars Manufacturing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16798" r="15808" b="17607"/>
          <a:stretch>
            <a:fillRect/>
          </a:stretch>
        </p:blipFill>
        <p:spPr>
          <a:xfrm>
            <a:off x="5101760" y="408538"/>
            <a:ext cx="6446774" cy="6040923"/>
          </a:xfrm>
          <a:prstGeom prst="rect">
            <a:avLst/>
          </a:prstGeo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E660B98-8969-2803-F3FF-EC0F822D8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5459679"/>
            <a:ext cx="3517567" cy="734293"/>
          </a:xfrm>
        </p:spPr>
        <p:txBody>
          <a:bodyPr>
            <a:normAutofit/>
          </a:bodyPr>
          <a:lstStyle/>
          <a:p>
            <a:r>
              <a:rPr lang="en-US" dirty="0" err="1"/>
              <a:t>Upto</a:t>
            </a:r>
            <a:r>
              <a:rPr lang="en-US" dirty="0"/>
              <a:t> 1960’s Round Bars of Fe250 grade</a:t>
            </a:r>
          </a:p>
        </p:txBody>
      </p:sp>
    </p:spTree>
    <p:extLst>
      <p:ext uri="{BB962C8B-B14F-4D97-AF65-F5344CB8AC3E}">
        <p14:creationId xmlns:p14="http://schemas.microsoft.com/office/powerpoint/2010/main" val="373935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D4EAC-A9FA-861E-FEAD-5D685E68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962040"/>
            <a:ext cx="3517567" cy="2093975"/>
          </a:xfrm>
        </p:spPr>
        <p:txBody>
          <a:bodyPr>
            <a:normAutofit/>
          </a:bodyPr>
          <a:lstStyle/>
          <a:p>
            <a:r>
              <a:rPr lang="en-IN" sz="4400" dirty="0"/>
              <a:t>No Supervision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CF542-C0D7-78BA-024F-C843AD270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5644599"/>
            <a:ext cx="3517567" cy="854036"/>
          </a:xfrm>
        </p:spPr>
        <p:txBody>
          <a:bodyPr/>
          <a:lstStyle/>
          <a:p>
            <a:r>
              <a:rPr lang="en-IN" dirty="0"/>
              <a:t>There was no technical supervision done at site.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t="18413" r="16826" b="38889"/>
          <a:stretch>
            <a:fillRect/>
          </a:stretch>
        </p:blipFill>
        <p:spPr>
          <a:xfrm>
            <a:off x="4855029" y="457200"/>
            <a:ext cx="7141708" cy="604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95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663D1-8BA4-3825-4930-B02FC4B65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96218"/>
            <a:ext cx="4049486" cy="2093975"/>
          </a:xfrm>
        </p:spPr>
        <p:txBody>
          <a:bodyPr>
            <a:noAutofit/>
          </a:bodyPr>
          <a:lstStyle/>
          <a:p>
            <a:r>
              <a:rPr lang="en-IN" sz="4400" dirty="0"/>
              <a:t>As a manufacturer we have decided to take up this issue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C4D3E9-C58E-4202-EDED-AF5718D05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28" y="1861457"/>
            <a:ext cx="7371670" cy="27643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31DCD-F6AA-00F7-F578-332E5DA5B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5307280"/>
            <a:ext cx="4049486" cy="1060864"/>
          </a:xfrm>
        </p:spPr>
        <p:txBody>
          <a:bodyPr>
            <a:noAutofit/>
          </a:bodyPr>
          <a:lstStyle/>
          <a:p>
            <a:r>
              <a:rPr lang="en-IN" sz="2400" dirty="0"/>
              <a:t>HERE IS A SOLUTION from </a:t>
            </a:r>
          </a:p>
          <a:p>
            <a:r>
              <a:rPr lang="en-IN" sz="2400" dirty="0"/>
              <a:t>RATHI INDUSTRIES LIMITED</a:t>
            </a:r>
          </a:p>
        </p:txBody>
      </p:sp>
    </p:spTree>
    <p:extLst>
      <p:ext uri="{BB962C8B-B14F-4D97-AF65-F5344CB8AC3E}">
        <p14:creationId xmlns:p14="http://schemas.microsoft.com/office/powerpoint/2010/main" val="799719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C66CC-834E-1964-45F6-F5AE9A298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E4412B7-36F6-9DAD-D3D3-5F79ABEB4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5" y="2741159"/>
            <a:ext cx="3668486" cy="1375681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3B5512-F471-2951-A92A-1D217DB94534}"/>
              </a:ext>
            </a:extLst>
          </p:cNvPr>
          <p:cNvSpPr/>
          <p:nvPr/>
        </p:nvSpPr>
        <p:spPr>
          <a:xfrm>
            <a:off x="5007430" y="315684"/>
            <a:ext cx="3004457" cy="26016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>
                <a:solidFill>
                  <a:srgbClr val="FF0000"/>
                </a:solidFill>
              </a:rPr>
              <a:t>C –</a:t>
            </a:r>
          </a:p>
          <a:p>
            <a:pPr algn="ctr"/>
            <a:endParaRPr lang="en-IN" sz="2800">
              <a:solidFill>
                <a:srgbClr val="FF0000"/>
              </a:solidFill>
            </a:endParaRPr>
          </a:p>
          <a:p>
            <a:pPr algn="ctr"/>
            <a:r>
              <a:rPr lang="en-IN" sz="2800">
                <a:solidFill>
                  <a:srgbClr val="FF0000"/>
                </a:solidFill>
              </a:rPr>
              <a:t>CONSULT FOR DESIGN SUPPORT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2EB315-19F3-EEC3-1921-A351F0BCC1F9}"/>
              </a:ext>
            </a:extLst>
          </p:cNvPr>
          <p:cNvSpPr/>
          <p:nvPr/>
        </p:nvSpPr>
        <p:spPr>
          <a:xfrm>
            <a:off x="8640872" y="301173"/>
            <a:ext cx="3004457" cy="26016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>
                <a:solidFill>
                  <a:srgbClr val="FF0000"/>
                </a:solidFill>
              </a:rPr>
              <a:t>A –</a:t>
            </a:r>
          </a:p>
          <a:p>
            <a:pPr algn="ctr"/>
            <a:endParaRPr lang="en-IN" sz="2800">
              <a:solidFill>
                <a:srgbClr val="FF0000"/>
              </a:solidFill>
            </a:endParaRPr>
          </a:p>
          <a:p>
            <a:pPr algn="ctr"/>
            <a:r>
              <a:rPr lang="en-IN" sz="2800">
                <a:solidFill>
                  <a:srgbClr val="FF0000"/>
                </a:solidFill>
              </a:rPr>
              <a:t>APPROACH FOR </a:t>
            </a:r>
          </a:p>
          <a:p>
            <a:pPr algn="ctr"/>
            <a:r>
              <a:rPr lang="en-IN" sz="2800">
                <a:solidFill>
                  <a:srgbClr val="FF0000"/>
                </a:solidFill>
              </a:rPr>
              <a:t>WORKMANSHIP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D39EAC-D6BC-0911-F3D2-50F1D774968D}"/>
              </a:ext>
            </a:extLst>
          </p:cNvPr>
          <p:cNvSpPr/>
          <p:nvPr/>
        </p:nvSpPr>
        <p:spPr>
          <a:xfrm>
            <a:off x="5023558" y="3984843"/>
            <a:ext cx="3004457" cy="26016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>
                <a:solidFill>
                  <a:srgbClr val="FF0000"/>
                </a:solidFill>
              </a:rPr>
              <a:t>R –</a:t>
            </a:r>
          </a:p>
          <a:p>
            <a:pPr algn="ctr"/>
            <a:endParaRPr lang="en-IN" sz="2800">
              <a:solidFill>
                <a:srgbClr val="FF0000"/>
              </a:solidFill>
            </a:endParaRPr>
          </a:p>
          <a:p>
            <a:pPr algn="ctr"/>
            <a:r>
              <a:rPr lang="en-IN" sz="2800">
                <a:solidFill>
                  <a:srgbClr val="FF0000"/>
                </a:solidFill>
              </a:rPr>
              <a:t>REACH FOR</a:t>
            </a:r>
          </a:p>
          <a:p>
            <a:pPr algn="ctr"/>
            <a:r>
              <a:rPr lang="en-IN" sz="2800">
                <a:solidFill>
                  <a:srgbClr val="FF0000"/>
                </a:solidFill>
              </a:rPr>
              <a:t>GOOD PRODUCT</a:t>
            </a:r>
            <a:endParaRPr lang="en-IN" sz="28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EAAEDD-CEA3-214A-FAF6-0A3548072255}"/>
              </a:ext>
            </a:extLst>
          </p:cNvPr>
          <p:cNvSpPr/>
          <p:nvPr/>
        </p:nvSpPr>
        <p:spPr>
          <a:xfrm>
            <a:off x="8692041" y="4002990"/>
            <a:ext cx="3004457" cy="26016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>
                <a:solidFill>
                  <a:srgbClr val="FF0000"/>
                </a:solidFill>
              </a:rPr>
              <a:t>E –</a:t>
            </a:r>
          </a:p>
          <a:p>
            <a:pPr algn="ctr"/>
            <a:endParaRPr lang="en-IN" sz="2800">
              <a:solidFill>
                <a:srgbClr val="FF0000"/>
              </a:solidFill>
            </a:endParaRPr>
          </a:p>
          <a:p>
            <a:pPr algn="ctr"/>
            <a:r>
              <a:rPr lang="en-IN" sz="2800">
                <a:solidFill>
                  <a:srgbClr val="FF0000"/>
                </a:solidFill>
              </a:rPr>
              <a:t>ENGAGE FOR</a:t>
            </a:r>
          </a:p>
          <a:p>
            <a:pPr algn="ctr"/>
            <a:r>
              <a:rPr lang="en-IN" sz="2800">
                <a:solidFill>
                  <a:srgbClr val="FF0000"/>
                </a:solidFill>
              </a:rPr>
              <a:t>TECHNICAL SUPPORT</a:t>
            </a:r>
            <a:endParaRPr lang="en-IN" sz="2800" dirty="0">
              <a:solidFill>
                <a:srgbClr val="FF0000"/>
              </a:solidFill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17B605EF-FBFB-4A05-CD38-66279D0B9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1" y="2595757"/>
            <a:ext cx="4443959" cy="16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25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235A6-6D99-199C-76AC-8B0B6090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069412"/>
            <a:ext cx="3517567" cy="2093975"/>
          </a:xfrm>
        </p:spPr>
        <p:txBody>
          <a:bodyPr/>
          <a:lstStyle/>
          <a:p>
            <a:pPr algn="ctr"/>
            <a:r>
              <a:rPr lang="en-IN" dirty="0"/>
              <a:t>C-</a:t>
            </a:r>
            <a:br>
              <a:rPr lang="en-IN" dirty="0"/>
            </a:br>
            <a:r>
              <a:rPr lang="en-IN" dirty="0"/>
              <a:t>CONSULT FOR DESIGN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F8F39-F565-EAAA-4CC3-EF05F0963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4175165"/>
            <a:ext cx="3517567" cy="2093976"/>
          </a:xfrm>
        </p:spPr>
        <p:txBody>
          <a:bodyPr>
            <a:normAutofit/>
          </a:bodyPr>
          <a:lstStyle/>
          <a:p>
            <a:r>
              <a:rPr lang="en-IN" sz="2400" dirty="0"/>
              <a:t>STELMAX helps in making structural design along with assessment of items required for making a strong STEEL CAGE.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F79A00-EF57-960D-6A31-F28227F10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49155" r="50721" b="6983"/>
          <a:stretch>
            <a:fillRect/>
          </a:stretch>
        </p:blipFill>
        <p:spPr>
          <a:xfrm>
            <a:off x="5040713" y="367679"/>
            <a:ext cx="6794396" cy="61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1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CF59C-1196-8E6D-AEF9-405CE760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14" y="1366202"/>
            <a:ext cx="3867119" cy="2093975"/>
          </a:xfrm>
        </p:spPr>
        <p:txBody>
          <a:bodyPr>
            <a:noAutofit/>
          </a:bodyPr>
          <a:lstStyle/>
          <a:p>
            <a:pPr algn="ctr"/>
            <a:r>
              <a:rPr lang="en-IN" dirty="0"/>
              <a:t>A-</a:t>
            </a:r>
            <a:br>
              <a:rPr lang="en-IN" dirty="0"/>
            </a:br>
            <a:r>
              <a:rPr lang="en-IN" dirty="0"/>
              <a:t>APPROACH FOR WORKMANSHIP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E63CC-2883-6FE2-EF6C-4EB48DE92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688" y="4321631"/>
            <a:ext cx="3594373" cy="1709056"/>
          </a:xfrm>
        </p:spPr>
        <p:txBody>
          <a:bodyPr>
            <a:noAutofit/>
          </a:bodyPr>
          <a:lstStyle/>
          <a:p>
            <a:r>
              <a:rPr lang="en-IN" sz="2400" dirty="0"/>
              <a:t>STELMAX gives on site training to contractors. If required, it also provides a list of company trained contractors in every area.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" t="47976" r="50162" b="7200"/>
          <a:stretch>
            <a:fillRect/>
          </a:stretch>
        </p:blipFill>
        <p:spPr>
          <a:xfrm>
            <a:off x="4963886" y="52731"/>
            <a:ext cx="6895800" cy="66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9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5647-C168-851C-EB5E-F0717FE24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483447"/>
            <a:ext cx="3517567" cy="209397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R- </a:t>
            </a:r>
            <a:br>
              <a:rPr lang="en-IN" dirty="0"/>
            </a:br>
            <a:r>
              <a:rPr lang="en-IN" dirty="0"/>
              <a:t>REACH FOR GOOD QUALITY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EBCCB-7A0F-9F28-E6CD-1DDAC3F24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4327565"/>
            <a:ext cx="3517567" cy="1888179"/>
          </a:xfrm>
        </p:spPr>
        <p:txBody>
          <a:bodyPr>
            <a:normAutofit/>
          </a:bodyPr>
          <a:lstStyle/>
          <a:p>
            <a:r>
              <a:rPr lang="en-IN" sz="2400" dirty="0"/>
              <a:t>STELMAX provides all good quality products required for making a strong STEEL CAGE.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9ACAAC-4715-F38C-4A17-A55FEE11C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31733" r="8217" b="12135"/>
          <a:stretch>
            <a:fillRect/>
          </a:stretch>
        </p:blipFill>
        <p:spPr>
          <a:xfrm>
            <a:off x="5030897" y="494027"/>
            <a:ext cx="6799800" cy="59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7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2E631-12BF-E75C-146D-CA1307353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5B2AB-BE2C-B725-D0EB-3CB74F21A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483447"/>
            <a:ext cx="3517567" cy="209397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R- </a:t>
            </a:r>
            <a:br>
              <a:rPr lang="en-IN" dirty="0"/>
            </a:br>
            <a:r>
              <a:rPr lang="en-IN" dirty="0"/>
              <a:t>REACH FOR GOOD QUALITY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80148-0EBB-3544-FFCF-95C2E39B4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4327565"/>
            <a:ext cx="3517567" cy="1888179"/>
          </a:xfrm>
        </p:spPr>
        <p:txBody>
          <a:bodyPr>
            <a:normAutofit/>
          </a:bodyPr>
          <a:lstStyle/>
          <a:p>
            <a:r>
              <a:rPr lang="en-IN" sz="2400" dirty="0"/>
              <a:t>STELMAX provides all good quality products required for making a strong STEEL CAGE.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A3EFC7-9905-E91C-57D9-0AAD0B691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15284" r="8224" b="28789"/>
          <a:stretch>
            <a:fillRect/>
          </a:stretch>
        </p:blipFill>
        <p:spPr>
          <a:xfrm>
            <a:off x="5028283" y="556632"/>
            <a:ext cx="6782718" cy="573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2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18D64-BE59-349D-9ECA-546B8C58F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8F4DF-9989-C3EA-F409-1A0ECEFD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483447"/>
            <a:ext cx="3517567" cy="209397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R- </a:t>
            </a:r>
            <a:br>
              <a:rPr lang="en-IN" dirty="0"/>
            </a:br>
            <a:r>
              <a:rPr lang="en-IN" dirty="0"/>
              <a:t>REACH FOR GOOD QUALITY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221BD-5AB7-C007-1B02-05064C75F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4327565"/>
            <a:ext cx="3517567" cy="1888179"/>
          </a:xfrm>
        </p:spPr>
        <p:txBody>
          <a:bodyPr>
            <a:normAutofit/>
          </a:bodyPr>
          <a:lstStyle/>
          <a:p>
            <a:r>
              <a:rPr lang="en-IN" sz="2400" dirty="0"/>
              <a:t>STELMAX provides all good quality products required for making a strong STEEL CAGE.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FF35A-62F9-9D64-64A2-00C2794DB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BCF98A-CCF5-18A8-23A5-891305AF9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15394" r="8285" b="29098"/>
          <a:stretch>
            <a:fillRect/>
          </a:stretch>
        </p:blipFill>
        <p:spPr>
          <a:xfrm>
            <a:off x="4934284" y="478971"/>
            <a:ext cx="6977743" cy="59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11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AC78A-7E0C-4E48-22C4-9D6C54D9D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E9121-442E-C013-8449-01265B6E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483447"/>
            <a:ext cx="3517567" cy="209397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R- </a:t>
            </a:r>
            <a:br>
              <a:rPr lang="en-IN" dirty="0"/>
            </a:br>
            <a:r>
              <a:rPr lang="en-IN" dirty="0"/>
              <a:t>REACH FOR GOOD QUALITY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D5B49-820F-04BF-44D7-9340D6575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4327565"/>
            <a:ext cx="3517567" cy="1888179"/>
          </a:xfrm>
        </p:spPr>
        <p:txBody>
          <a:bodyPr>
            <a:normAutofit/>
          </a:bodyPr>
          <a:lstStyle/>
          <a:p>
            <a:r>
              <a:rPr lang="en-IN" sz="2400" dirty="0"/>
              <a:t>STELMAX provides all good quality products required for making a strong STEEL CAGE.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31469F-4AA2-ADD3-ABEE-58748B607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15347" r="8437" b="29201"/>
          <a:stretch>
            <a:fillRect/>
          </a:stretch>
        </p:blipFill>
        <p:spPr>
          <a:xfrm>
            <a:off x="4985658" y="413657"/>
            <a:ext cx="6858000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52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6F556-956F-81A6-B084-1500D8AF7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93EC-61F5-40AD-0695-AF37BC85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483447"/>
            <a:ext cx="3517567" cy="209397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R- </a:t>
            </a:r>
            <a:br>
              <a:rPr lang="en-IN" dirty="0"/>
            </a:br>
            <a:r>
              <a:rPr lang="en-IN" dirty="0"/>
              <a:t>REACH FOR GOOD QUALITY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B712C-A45C-7532-7060-063D64EF5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4327565"/>
            <a:ext cx="3517567" cy="1888179"/>
          </a:xfrm>
        </p:spPr>
        <p:txBody>
          <a:bodyPr>
            <a:normAutofit/>
          </a:bodyPr>
          <a:lstStyle/>
          <a:p>
            <a:r>
              <a:rPr lang="en-IN" sz="2400" dirty="0"/>
              <a:t>STELMAX provides all good quality products required for making a strong STEEL CAGE.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225F43-DB19-74F3-F928-55489B7D8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t="15276" r="8300" b="29701"/>
          <a:stretch>
            <a:fillRect/>
          </a:stretch>
        </p:blipFill>
        <p:spPr>
          <a:xfrm>
            <a:off x="5007429" y="391886"/>
            <a:ext cx="682534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5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FBE258C-F634-4243-C8CD-F18DD533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548383"/>
            <a:ext cx="3517567" cy="2093975"/>
          </a:xfrm>
        </p:spPr>
        <p:txBody>
          <a:bodyPr anchor="b">
            <a:noAutofit/>
          </a:bodyPr>
          <a:lstStyle/>
          <a:p>
            <a:r>
              <a:rPr lang="en-US" dirty="0"/>
              <a:t>Advancement </a:t>
            </a:r>
            <a:br>
              <a:rPr lang="en-US" dirty="0"/>
            </a:br>
            <a:r>
              <a:rPr lang="en-US" dirty="0"/>
              <a:t>in the Field of  rebars Manufacturing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16384" r="6994" b="17355"/>
          <a:stretch>
            <a:fillRect/>
          </a:stretch>
        </p:blipFill>
        <p:spPr>
          <a:xfrm>
            <a:off x="4993072" y="441832"/>
            <a:ext cx="6746965" cy="5979065"/>
          </a:xfrm>
          <a:prstGeom prst="rect">
            <a:avLst/>
          </a:prstGeo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EC1C888-17C9-836F-3CC7-95BAA281E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5013366"/>
            <a:ext cx="3517567" cy="1300350"/>
          </a:xfrm>
        </p:spPr>
        <p:txBody>
          <a:bodyPr>
            <a:normAutofit/>
          </a:bodyPr>
          <a:lstStyle/>
          <a:p>
            <a:r>
              <a:rPr lang="en-US" dirty="0"/>
              <a:t>From 1960’s </a:t>
            </a:r>
            <a:r>
              <a:rPr lang="en-US" dirty="0" err="1"/>
              <a:t>upto</a:t>
            </a:r>
            <a:r>
              <a:rPr lang="en-US" dirty="0"/>
              <a:t> 1990’s Twisted bars of Fe415 grade </a:t>
            </a:r>
          </a:p>
          <a:p>
            <a:r>
              <a:rPr lang="en-US" dirty="0"/>
              <a:t>( More Strength)</a:t>
            </a:r>
          </a:p>
        </p:txBody>
      </p:sp>
    </p:spTree>
    <p:extLst>
      <p:ext uri="{BB962C8B-B14F-4D97-AF65-F5344CB8AC3E}">
        <p14:creationId xmlns:p14="http://schemas.microsoft.com/office/powerpoint/2010/main" val="137466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E57A1-1058-F7D1-A1DC-BC31894E9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2ED7C-98F2-CE2B-F2D7-BA1E7DCA8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483447"/>
            <a:ext cx="3517567" cy="209397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R- </a:t>
            </a:r>
            <a:br>
              <a:rPr lang="en-IN" dirty="0"/>
            </a:br>
            <a:r>
              <a:rPr lang="en-IN" dirty="0"/>
              <a:t>REACH FOR GOOD QUALITY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ED45A-41A3-0211-F39C-77E5A6017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4327565"/>
            <a:ext cx="3517567" cy="1888179"/>
          </a:xfrm>
        </p:spPr>
        <p:txBody>
          <a:bodyPr>
            <a:normAutofit/>
          </a:bodyPr>
          <a:lstStyle/>
          <a:p>
            <a:r>
              <a:rPr lang="en-IN" sz="2400" dirty="0"/>
              <a:t>STELMAX provides all good quality products required for making a strong STEEL CAGE.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D351BF-75EC-A2C5-1415-7B0B077B2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t="15259" r="8378" b="29613"/>
          <a:stretch>
            <a:fillRect/>
          </a:stretch>
        </p:blipFill>
        <p:spPr>
          <a:xfrm>
            <a:off x="4974771" y="315686"/>
            <a:ext cx="6923316" cy="60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23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AECC7-8F5F-4B13-F62C-937AEC241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08886-3C50-2886-EA69-BD98A298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483447"/>
            <a:ext cx="3517567" cy="209397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R- </a:t>
            </a:r>
            <a:br>
              <a:rPr lang="en-IN" dirty="0"/>
            </a:br>
            <a:r>
              <a:rPr lang="en-IN" dirty="0"/>
              <a:t>REACH FOR GOOD QUALITY PRODUCTS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DEBAD-A7DD-5E92-2DC3-33BED52C6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4327565"/>
            <a:ext cx="3517567" cy="1888179"/>
          </a:xfrm>
        </p:spPr>
        <p:txBody>
          <a:bodyPr>
            <a:normAutofit/>
          </a:bodyPr>
          <a:lstStyle/>
          <a:p>
            <a:r>
              <a:rPr lang="en-IN" sz="2400" dirty="0"/>
              <a:t>STELMAX provides all good quality products required for making a strong STEEL CAGE.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6F1AF2-2042-8425-4485-D04CB3A5A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15368" r="8345" b="29407"/>
          <a:stretch>
            <a:fillRect/>
          </a:stretch>
        </p:blipFill>
        <p:spPr>
          <a:xfrm>
            <a:off x="4974771" y="457200"/>
            <a:ext cx="6879772" cy="59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6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0B500-FD24-51C7-B8E2-F53839C2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874954"/>
            <a:ext cx="3517567" cy="2093975"/>
          </a:xfrm>
        </p:spPr>
        <p:txBody>
          <a:bodyPr/>
          <a:lstStyle/>
          <a:p>
            <a:pPr algn="ctr"/>
            <a:r>
              <a:rPr lang="en-IN" dirty="0"/>
              <a:t>E-</a:t>
            </a:r>
            <a:br>
              <a:rPr lang="en-IN" dirty="0"/>
            </a:br>
            <a:r>
              <a:rPr lang="en-IN" dirty="0"/>
              <a:t>ENGAGE FOR TECHNICAL SUPPORT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B1D5B-F316-ED22-366D-DD285372B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4850079"/>
            <a:ext cx="3517567" cy="1354779"/>
          </a:xfrm>
        </p:spPr>
        <p:txBody>
          <a:bodyPr>
            <a:normAutofit/>
          </a:bodyPr>
          <a:lstStyle/>
          <a:p>
            <a:r>
              <a:rPr lang="en-IN" sz="2400" dirty="0"/>
              <a:t>STELMAX provides technical site visits at construction sites.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49270" r="50323" b="18492"/>
          <a:stretch>
            <a:fillRect/>
          </a:stretch>
        </p:blipFill>
        <p:spPr>
          <a:xfrm>
            <a:off x="4846145" y="391885"/>
            <a:ext cx="7050979" cy="54428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8106D-2FB8-EF6B-5F61-D9708A2E1D54}"/>
              </a:ext>
            </a:extLst>
          </p:cNvPr>
          <p:cNvSpPr txBox="1"/>
          <p:nvPr/>
        </p:nvSpPr>
        <p:spPr>
          <a:xfrm>
            <a:off x="7609114" y="6096783"/>
            <a:ext cx="2318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/>
              <a:t>TECHNICAL SITE VISIT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69643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3D90A-B746-E254-46DE-EB1E2EE6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52" y="2299496"/>
            <a:ext cx="3517567" cy="2093975"/>
          </a:xfrm>
        </p:spPr>
        <p:txBody>
          <a:bodyPr>
            <a:normAutofit/>
          </a:bodyPr>
          <a:lstStyle/>
          <a:p>
            <a:pPr algn="ctr"/>
            <a:r>
              <a:rPr lang="en-IN" sz="6600" dirty="0"/>
              <a:t>OUR</a:t>
            </a:r>
            <a:br>
              <a:rPr lang="en-IN" sz="6600" dirty="0"/>
            </a:br>
            <a:r>
              <a:rPr lang="en-IN" sz="6600" dirty="0"/>
              <a:t>MOTTO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5" r="1022" b="2266"/>
          <a:stretch>
            <a:fillRect/>
          </a:stretch>
        </p:blipFill>
        <p:spPr>
          <a:xfrm>
            <a:off x="4959691" y="321620"/>
            <a:ext cx="6941429" cy="6155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7" t="11384" r="2929" b="47310"/>
          <a:stretch>
            <a:fillRect/>
          </a:stretch>
        </p:blipFill>
        <p:spPr>
          <a:xfrm>
            <a:off x="7669058" y="320255"/>
            <a:ext cx="4152827" cy="30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9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3" b="41948"/>
          <a:stretch>
            <a:fillRect/>
          </a:stretch>
        </p:blipFill>
        <p:spPr>
          <a:xfrm>
            <a:off x="4782722" y="786383"/>
            <a:ext cx="7334102" cy="13933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58000" r="29207"/>
          <a:stretch>
            <a:fillRect/>
          </a:stretch>
        </p:blipFill>
        <p:spPr>
          <a:xfrm>
            <a:off x="6220661" y="2389646"/>
            <a:ext cx="4458225" cy="4468354"/>
          </a:xfrm>
          <a:prstGeom prst="rect">
            <a:avLst/>
          </a:prstGeom>
        </p:spPr>
      </p:pic>
      <p:pic>
        <p:nvPicPr>
          <p:cNvPr id="6" name="Picture 5" descr="A red text on a white background&#10;&#10;AI-generated content may be incorrect.">
            <a:extLst>
              <a:ext uri="{FF2B5EF4-FFF2-40B4-BE49-F238E27FC236}">
                <a16:creationId xmlns:a16="http://schemas.microsoft.com/office/drawing/2014/main" id="{A613DBE5-6726-65FF-DA99-1F5E66A1F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2" y="2248569"/>
            <a:ext cx="4237232" cy="15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40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635469"/>
            <a:ext cx="3517567" cy="2093975"/>
          </a:xfrm>
        </p:spPr>
        <p:txBody>
          <a:bodyPr anchor="b">
            <a:noAutofit/>
          </a:bodyPr>
          <a:lstStyle/>
          <a:p>
            <a:pPr lvl="0"/>
            <a:r>
              <a:rPr lang="en-US" dirty="0"/>
              <a:t>Advancement </a:t>
            </a:r>
            <a:br>
              <a:rPr lang="en-US" dirty="0"/>
            </a:br>
            <a:r>
              <a:rPr lang="en-US" dirty="0"/>
              <a:t>in the Field of  rebars Manufacturing</a:t>
            </a:r>
            <a:endParaRPr lang="en-US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16898" r="7837" b="17723"/>
          <a:stretch>
            <a:fillRect/>
          </a:stretch>
        </p:blipFill>
        <p:spPr>
          <a:xfrm>
            <a:off x="4962768" y="335902"/>
            <a:ext cx="6884536" cy="6307493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4697680"/>
            <a:ext cx="3517567" cy="1605150"/>
          </a:xfrm>
        </p:spPr>
        <p:txBody>
          <a:bodyPr>
            <a:normAutofit/>
          </a:bodyPr>
          <a:lstStyle/>
          <a:p>
            <a:r>
              <a:rPr lang="en-US" dirty="0"/>
              <a:t>1990’s TMT Bars of Fe 415 grade</a:t>
            </a:r>
          </a:p>
          <a:p>
            <a:r>
              <a:rPr lang="en-US" dirty="0"/>
              <a:t>(better elongation &amp; ductility)</a:t>
            </a:r>
          </a:p>
          <a:p>
            <a:r>
              <a:rPr lang="en-US" dirty="0"/>
              <a:t>So better shock absorption</a:t>
            </a: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4BE44D2-629A-7ACC-AC64-8CBFE379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5" y="1439525"/>
            <a:ext cx="3517567" cy="2093975"/>
          </a:xfrm>
        </p:spPr>
        <p:txBody>
          <a:bodyPr>
            <a:noAutofit/>
          </a:bodyPr>
          <a:lstStyle/>
          <a:p>
            <a:r>
              <a:rPr lang="en-US" dirty="0"/>
              <a:t>Advancement </a:t>
            </a:r>
            <a:br>
              <a:rPr lang="en-US" dirty="0"/>
            </a:br>
            <a:r>
              <a:rPr lang="en-US" dirty="0"/>
              <a:t>in the Field of  rebars Manufacturing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16722" r="6780" b="17370"/>
          <a:stretch>
            <a:fillRect/>
          </a:stretch>
        </p:blipFill>
        <p:spPr>
          <a:xfrm>
            <a:off x="4926562" y="326571"/>
            <a:ext cx="6904653" cy="6148874"/>
          </a:xfrm>
          <a:prstGeom prst="rect">
            <a:avLst/>
          </a:prstGeom>
          <a:noFill/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1E8F70C-2390-7B95-737E-38C93C5A6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6" y="4229593"/>
            <a:ext cx="3517567" cy="2093975"/>
          </a:xfrm>
        </p:spPr>
        <p:txBody>
          <a:bodyPr/>
          <a:lstStyle/>
          <a:p>
            <a:r>
              <a:rPr lang="en-US" dirty="0"/>
              <a:t>2010 onwards Fe500, Fe550 &amp; Fe550D </a:t>
            </a:r>
          </a:p>
          <a:p>
            <a:r>
              <a:rPr lang="en-US" dirty="0"/>
              <a:t>(better strength, elongation &amp; ductility)</a:t>
            </a:r>
          </a:p>
          <a:p>
            <a:r>
              <a:rPr lang="en-US" dirty="0"/>
              <a:t>Saving in Steel Consumption</a:t>
            </a:r>
          </a:p>
        </p:txBody>
      </p:sp>
    </p:spTree>
    <p:extLst>
      <p:ext uri="{BB962C8B-B14F-4D97-AF65-F5344CB8AC3E}">
        <p14:creationId xmlns:p14="http://schemas.microsoft.com/office/powerpoint/2010/main" val="18768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A14CB-4DC3-D8FB-0509-DD1B84F7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956" y="3429000"/>
            <a:ext cx="3517567" cy="209397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However, cases of building collapse</a:t>
            </a:r>
            <a:br>
              <a:rPr lang="en-US" sz="4800" dirty="0"/>
            </a:br>
            <a:r>
              <a:rPr lang="en-US" sz="4800" dirty="0"/>
              <a:t>continue to happen-</a:t>
            </a:r>
            <a:endParaRPr lang="en-IN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20069" r="10684" b="22346"/>
          <a:stretch>
            <a:fillRect/>
          </a:stretch>
        </p:blipFill>
        <p:spPr>
          <a:xfrm>
            <a:off x="5054319" y="1145511"/>
            <a:ext cx="6588725" cy="47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29502-230B-3C16-FB53-743A5405B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27" y="3429000"/>
            <a:ext cx="3517567" cy="209397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However, cases of building collapse</a:t>
            </a:r>
            <a:br>
              <a:rPr lang="en-US" sz="4800" dirty="0"/>
            </a:br>
            <a:r>
              <a:rPr lang="en-US" sz="4800" dirty="0"/>
              <a:t>continue to happen-</a:t>
            </a:r>
            <a:endParaRPr lang="en-IN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7" b="23226"/>
          <a:stretch>
            <a:fillRect/>
          </a:stretch>
        </p:blipFill>
        <p:spPr>
          <a:xfrm>
            <a:off x="5124365" y="1578985"/>
            <a:ext cx="6597581" cy="376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8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BEF9-3B18-86D1-A653-8013F773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62" y="2806101"/>
            <a:ext cx="3517567" cy="2093975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This is of great concern for-</a:t>
            </a:r>
            <a:endParaRPr lang="en-IN" sz="5400" dirty="0"/>
          </a:p>
        </p:txBody>
      </p:sp>
      <p:sp>
        <p:nvSpPr>
          <p:cNvPr id="5" name="AutoShape 2" descr="4 Signs You Have What It Takes to Be an Architect Traits">
            <a:extLst>
              <a:ext uri="{FF2B5EF4-FFF2-40B4-BE49-F238E27FC236}">
                <a16:creationId xmlns:a16="http://schemas.microsoft.com/office/drawing/2014/main" id="{50A63F8E-3579-E3B9-0A19-542F5CDD27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126" name="Picture 6" descr="250 Things an Architect should know - Arch2O.com">
            <a:extLst>
              <a:ext uri="{FF2B5EF4-FFF2-40B4-BE49-F238E27FC236}">
                <a16:creationId xmlns:a16="http://schemas.microsoft.com/office/drawing/2014/main" id="{C597A225-2CB3-5B1E-DF24-D505AE599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45" y="1557337"/>
            <a:ext cx="60388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164A6AC-A71F-1352-DD9D-7367B04E6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56714" y="5872902"/>
            <a:ext cx="2307772" cy="60409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Architects</a:t>
            </a:r>
          </a:p>
        </p:txBody>
      </p:sp>
    </p:spTree>
    <p:extLst>
      <p:ext uri="{BB962C8B-B14F-4D97-AF65-F5344CB8AC3E}">
        <p14:creationId xmlns:p14="http://schemas.microsoft.com/office/powerpoint/2010/main" val="3825621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56DA0-9847-0EF1-0B9A-CEC4968E8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457" y="2913763"/>
            <a:ext cx="3517567" cy="2093975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This is of great concern for-</a:t>
            </a:r>
            <a:endParaRPr lang="en-IN" sz="5400" dirty="0"/>
          </a:p>
        </p:txBody>
      </p:sp>
      <p:pic>
        <p:nvPicPr>
          <p:cNvPr id="4100" name="Picture 4" descr="Civil Project Engineer Duties and Responsibilities - Guru Blog">
            <a:extLst>
              <a:ext uri="{FF2B5EF4-FFF2-40B4-BE49-F238E27FC236}">
                <a16:creationId xmlns:a16="http://schemas.microsoft.com/office/drawing/2014/main" id="{0784C2E1-D413-D914-1826-07F3A7A83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13" y="1050818"/>
            <a:ext cx="7147541" cy="47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C5CEC1-2201-F115-C666-5C6EEFBBD564}"/>
              </a:ext>
            </a:extLst>
          </p:cNvPr>
          <p:cNvSpPr txBox="1"/>
          <p:nvPr/>
        </p:nvSpPr>
        <p:spPr>
          <a:xfrm>
            <a:off x="6996510" y="5953321"/>
            <a:ext cx="2839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Civil E</a:t>
            </a:r>
            <a:r>
              <a:rPr lang="en-US" sz="3200" b="1" dirty="0">
                <a:solidFill>
                  <a:schemeClr val="tx1"/>
                </a:solidFill>
              </a:rPr>
              <a:t>ngineers</a:t>
            </a:r>
          </a:p>
        </p:txBody>
      </p:sp>
    </p:spTree>
    <p:extLst>
      <p:ext uri="{BB962C8B-B14F-4D97-AF65-F5344CB8AC3E}">
        <p14:creationId xmlns:p14="http://schemas.microsoft.com/office/powerpoint/2010/main" val="224486202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80AA9D2D-EE59-4148-A11E-A51EEE828B28}" vid="{AEAFD717-D3C8-4034-8F7E-D5220B0CCEB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DAD249-BF80-48EF-9AFB-36A11BCDC2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4F4D41-822D-40F2-A7AC-E4E6CB36CA7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5A59D56-2157-4202-9D02-F44E447A24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{E0718025-8077-434A-B561-2089D4CFAD5E}tf56160789_win32</Template>
  <TotalTime>1872</TotalTime>
  <Words>624</Words>
  <Application>Microsoft Office PowerPoint</Application>
  <PresentationFormat>Widescreen</PresentationFormat>
  <Paragraphs>92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Bookman Old Style</vt:lpstr>
      <vt:lpstr>Calibri</vt:lpstr>
      <vt:lpstr>Franklin Gothic Book</vt:lpstr>
      <vt:lpstr>Custom</vt:lpstr>
      <vt:lpstr>Over the years there has been a lot of advancement in the field of construction material and designing </vt:lpstr>
      <vt:lpstr>Advancement  in the Field of  rebars Manufacturing</vt:lpstr>
      <vt:lpstr>Advancement  in the Field of  rebars Manufacturing</vt:lpstr>
      <vt:lpstr>Advancement  in the Field of  rebars Manufacturing</vt:lpstr>
      <vt:lpstr>Advancement  in the Field of  rebars Manufacturing</vt:lpstr>
      <vt:lpstr>However, cases of building collapse continue to happen-</vt:lpstr>
      <vt:lpstr>However, cases of building collapse continue to happen-</vt:lpstr>
      <vt:lpstr>This is of great concern for-</vt:lpstr>
      <vt:lpstr>This is of great concern for-</vt:lpstr>
      <vt:lpstr>This is of great concern for-</vt:lpstr>
      <vt:lpstr>What is the main reason for building collapse?</vt:lpstr>
      <vt:lpstr>Good quality steel is available in the market -   still there are cases of STRUCTURAL FAILURE.</vt:lpstr>
      <vt:lpstr>We have been manufacturing steel rebars for 8 decades.   Therefore, we have put  in our best efforts to find the root cause of this problem.</vt:lpstr>
      <vt:lpstr>What did our study show?</vt:lpstr>
      <vt:lpstr>In cases of building collapse </vt:lpstr>
      <vt:lpstr>No soil testing done at site.</vt:lpstr>
      <vt:lpstr>No design found at site</vt:lpstr>
      <vt:lpstr>All Products Not Used</vt:lpstr>
      <vt:lpstr>Poor Workmanship</vt:lpstr>
      <vt:lpstr>No Supervision</vt:lpstr>
      <vt:lpstr>As a manufacturer we have decided to take up this issue</vt:lpstr>
      <vt:lpstr>PowerPoint Presentation</vt:lpstr>
      <vt:lpstr>C- CONSULT FOR DESIGN SUPPORT</vt:lpstr>
      <vt:lpstr>A- APPROACH FOR WORKMANSHIP</vt:lpstr>
      <vt:lpstr>R-  REACH FOR GOOD QUALITY PRODUCTS</vt:lpstr>
      <vt:lpstr>R-  REACH FOR GOOD QUALITY PRODUCTS</vt:lpstr>
      <vt:lpstr>R-  REACH FOR GOOD QUALITY PRODUCTS</vt:lpstr>
      <vt:lpstr>R-  REACH FOR GOOD QUALITY PRODUCTS</vt:lpstr>
      <vt:lpstr>R-  REACH FOR GOOD QUALITY PRODUCTS</vt:lpstr>
      <vt:lpstr>R-  REACH FOR GOOD QUALITY PRODUCTS</vt:lpstr>
      <vt:lpstr>R-  REACH FOR GOOD QUALITY PRODUCTS</vt:lpstr>
      <vt:lpstr>E- ENGAGE FOR TECHNICAL SUPPORT </vt:lpstr>
      <vt:lpstr>OUR MOTTO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ath.rathiindustries@gmail.com</dc:creator>
  <cp:lastModifiedBy>ath.rathiindustries@gmail.com</cp:lastModifiedBy>
  <cp:revision>5</cp:revision>
  <dcterms:created xsi:type="dcterms:W3CDTF">2025-08-24T06:37:51Z</dcterms:created>
  <dcterms:modified xsi:type="dcterms:W3CDTF">2025-08-26T09:03:45Z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