
<file path=[Content_Types].xml><?xml version="1.0" encoding="utf-8"?>
<Types xmlns="http://schemas.openxmlformats.org/package/2006/content-types">
  <Default ContentType="application/x-fontdata" Extension="fntdata"/>
  <Default ContentType="image/gif" Extension="gif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slide+xml" PartName="/ppt/slides/slide26.xml"/>
  <Override ContentType="application/vnd.openxmlformats-officedocument.presentationml.slide+xml" PartName="/ppt/slides/slide27.xml"/>
  <Override ContentType="application/vnd.openxmlformats-officedocument.presentationml.slide+xml" PartName="/ppt/slides/slide28.xml"/>
  <Override ContentType="application/vnd.openxmlformats-officedocument.presentationml.slide+xml" PartName="/ppt/slides/slide29.xml"/>
  <Override ContentType="application/vnd.openxmlformats-officedocument.presentationml.slide+xml" PartName="/ppt/slides/slide30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</p:sldIdLst>
  <p:sldSz cx="18288000" cy="10287000"/>
  <p:notesSz cx="6858000" cy="9144000"/>
  <p:embeddedFontLst>
    <p:embeddedFont>
      <p:font typeface="Barlow SemiCondensed" charset="1" panose="00000506000000000000"/>
      <p:regular r:id="rId36"/>
    </p:embeddedFont>
    <p:embeddedFont>
      <p:font typeface="Barlow SemiCondensed Bold" charset="1" panose="00000806000000000000"/>
      <p:regular r:id="rId37"/>
    </p:embeddedFont>
    <p:embeddedFont>
      <p:font typeface="Montserrat Bold" charset="1" panose="00000800000000000000"/>
      <p:regular r:id="rId38"/>
    </p:embeddedFont>
    <p:embeddedFont>
      <p:font typeface="Canva Sans Bold" charset="1" panose="020B0803030501040103"/>
      <p:regular r:id="rId39"/>
    </p:embeddedFont>
    <p:embeddedFont>
      <p:font typeface="Montserrat" charset="1" panose="00000500000000000000"/>
      <p:regular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23" Target="slides/slide18.xml" Type="http://schemas.openxmlformats.org/officeDocument/2006/relationships/slide"/><Relationship Id="rId24" Target="slides/slide19.xml" Type="http://schemas.openxmlformats.org/officeDocument/2006/relationships/slide"/><Relationship Id="rId25" Target="slides/slide20.xml" Type="http://schemas.openxmlformats.org/officeDocument/2006/relationships/slide"/><Relationship Id="rId26" Target="slides/slide21.xml" Type="http://schemas.openxmlformats.org/officeDocument/2006/relationships/slide"/><Relationship Id="rId27" Target="slides/slide22.xml" Type="http://schemas.openxmlformats.org/officeDocument/2006/relationships/slide"/><Relationship Id="rId28" Target="slides/slide23.xml" Type="http://schemas.openxmlformats.org/officeDocument/2006/relationships/slide"/><Relationship Id="rId29" Target="slides/slide24.xml" Type="http://schemas.openxmlformats.org/officeDocument/2006/relationships/slide"/><Relationship Id="rId3" Target="viewProps.xml" Type="http://schemas.openxmlformats.org/officeDocument/2006/relationships/viewProps"/><Relationship Id="rId30" Target="slides/slide25.xml" Type="http://schemas.openxmlformats.org/officeDocument/2006/relationships/slide"/><Relationship Id="rId31" Target="slides/slide26.xml" Type="http://schemas.openxmlformats.org/officeDocument/2006/relationships/slide"/><Relationship Id="rId32" Target="slides/slide27.xml" Type="http://schemas.openxmlformats.org/officeDocument/2006/relationships/slide"/><Relationship Id="rId33" Target="slides/slide28.xml" Type="http://schemas.openxmlformats.org/officeDocument/2006/relationships/slide"/><Relationship Id="rId34" Target="slides/slide29.xml" Type="http://schemas.openxmlformats.org/officeDocument/2006/relationships/slide"/><Relationship Id="rId35" Target="slides/slide30.xml" Type="http://schemas.openxmlformats.org/officeDocument/2006/relationships/slide"/><Relationship Id="rId36" Target="fonts/font36.fntdata" Type="http://schemas.openxmlformats.org/officeDocument/2006/relationships/font"/><Relationship Id="rId37" Target="fonts/font37.fntdata" Type="http://schemas.openxmlformats.org/officeDocument/2006/relationships/font"/><Relationship Id="rId38" Target="fonts/font38.fntdata" Type="http://schemas.openxmlformats.org/officeDocument/2006/relationships/font"/><Relationship Id="rId39" Target="fonts/font39.fntdata" Type="http://schemas.openxmlformats.org/officeDocument/2006/relationships/font"/><Relationship Id="rId4" Target="theme/theme1.xml" Type="http://schemas.openxmlformats.org/officeDocument/2006/relationships/theme"/><Relationship Id="rId40" Target="fonts/font40.fntdata" Type="http://schemas.openxmlformats.org/officeDocument/2006/relationships/font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8.jpe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9.jpeg" Type="http://schemas.openxmlformats.org/officeDocument/2006/relationships/image"/><Relationship Id="rId3" Target="../media/image30.png" Type="http://schemas.openxmlformats.org/officeDocument/2006/relationships/image"/><Relationship Id="rId4" Target="../media/image31.svg" Type="http://schemas.openxmlformats.org/officeDocument/2006/relationships/image"/><Relationship Id="rId5" Target="../media/image32.png" Type="http://schemas.openxmlformats.org/officeDocument/2006/relationships/image"/><Relationship Id="rId6" Target="../media/image33.sv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4.gif" Type="http://schemas.openxmlformats.org/officeDocument/2006/relationships/image"/><Relationship Id="rId3" Target="../media/image35.png" Type="http://schemas.openxmlformats.org/officeDocument/2006/relationships/image"/><Relationship Id="rId4" Target="../media/image36.svg" Type="http://schemas.openxmlformats.org/officeDocument/2006/relationships/image"/><Relationship Id="rId5" Target="../media/image37.jpe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8.jpeg" Type="http://schemas.openxmlformats.org/officeDocument/2006/relationships/image"/><Relationship Id="rId3" Target="../media/image39.png" Type="http://schemas.openxmlformats.org/officeDocument/2006/relationships/image"/><Relationship Id="rId4" Target="../media/image40.svg" Type="http://schemas.openxmlformats.org/officeDocument/2006/relationships/image"/><Relationship Id="rId5" Target="../media/image41.png" Type="http://schemas.openxmlformats.org/officeDocument/2006/relationships/image"/><Relationship Id="rId6" Target="../media/image42.sv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3.png" Type="http://schemas.openxmlformats.org/officeDocument/2006/relationships/image"/><Relationship Id="rId3" Target="../media/image44.svg" Type="http://schemas.openxmlformats.org/officeDocument/2006/relationships/image"/><Relationship Id="rId4" Target="../media/image45.png" Type="http://schemas.openxmlformats.org/officeDocument/2006/relationships/image"/><Relationship Id="rId5" Target="../media/image46.svg" Type="http://schemas.openxmlformats.org/officeDocument/2006/relationships/image"/><Relationship Id="rId6" Target="../media/image47.png" Type="http://schemas.openxmlformats.org/officeDocument/2006/relationships/image"/><Relationship Id="rId7" Target="../media/image48.svg" Type="http://schemas.openxmlformats.org/officeDocument/2006/relationships/image"/><Relationship Id="rId8" Target="../media/image49.jpe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0.jpeg" Type="http://schemas.openxmlformats.org/officeDocument/2006/relationships/image"/><Relationship Id="rId3" Target="../media/image51.png" Type="http://schemas.openxmlformats.org/officeDocument/2006/relationships/image"/><Relationship Id="rId4" Target="../media/image52.svg" Type="http://schemas.openxmlformats.org/officeDocument/2006/relationships/image"/><Relationship Id="rId5" Target="../media/image53.pn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4.png" Type="http://schemas.openxmlformats.org/officeDocument/2006/relationships/image"/><Relationship Id="rId3" Target="../media/image55.svg" Type="http://schemas.openxmlformats.org/officeDocument/2006/relationships/image"/><Relationship Id="rId4" Target="../media/image56.gif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7.jpe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8.png" Type="http://schemas.openxmlformats.org/officeDocument/2006/relationships/image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9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gif" Type="http://schemas.openxmlformats.org/officeDocument/2006/relationships/image"/><Relationship Id="rId3" Target="../media/image4.jpeg" Type="http://schemas.openxmlformats.org/officeDocument/2006/relationships/image"/></Relationships>
</file>

<file path=ppt/slides/_rels/slide2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0.png" Type="http://schemas.openxmlformats.org/officeDocument/2006/relationships/image"/></Relationships>
</file>

<file path=ppt/slides/_rels/slide2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1.png" Type="http://schemas.openxmlformats.org/officeDocument/2006/relationships/image"/><Relationship Id="rId3" Target="../media/image2.png" Type="http://schemas.openxmlformats.org/officeDocument/2006/relationships/image"/><Relationship Id="rId4" Target="../media/image47.png" Type="http://schemas.openxmlformats.org/officeDocument/2006/relationships/image"/><Relationship Id="rId5" Target="../media/image48.svg" Type="http://schemas.openxmlformats.org/officeDocument/2006/relationships/image"/></Relationships>
</file>

<file path=ppt/slides/_rels/slide2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7.png" Type="http://schemas.openxmlformats.org/officeDocument/2006/relationships/image"/><Relationship Id="rId3" Target="../media/image48.svg" Type="http://schemas.openxmlformats.org/officeDocument/2006/relationships/image"/><Relationship Id="rId4" Target="../media/image62.png" Type="http://schemas.openxmlformats.org/officeDocument/2006/relationships/image"/><Relationship Id="rId5" Target="../media/image2.png" Type="http://schemas.openxmlformats.org/officeDocument/2006/relationships/image"/></Relationships>
</file>

<file path=ppt/slides/_rels/slide2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7.png" Type="http://schemas.openxmlformats.org/officeDocument/2006/relationships/image"/><Relationship Id="rId3" Target="../media/image48.svg" Type="http://schemas.openxmlformats.org/officeDocument/2006/relationships/image"/><Relationship Id="rId4" Target="../media/image63.png" Type="http://schemas.openxmlformats.org/officeDocument/2006/relationships/image"/><Relationship Id="rId5" Target="../media/image2.png" Type="http://schemas.openxmlformats.org/officeDocument/2006/relationships/image"/></Relationships>
</file>

<file path=ppt/slides/_rels/slide2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64.png" Type="http://schemas.openxmlformats.org/officeDocument/2006/relationships/image"/><Relationship Id="rId4" Target="../media/image47.png" Type="http://schemas.openxmlformats.org/officeDocument/2006/relationships/image"/><Relationship Id="rId5" Target="../media/image48.svg" Type="http://schemas.openxmlformats.org/officeDocument/2006/relationships/image"/></Relationships>
</file>

<file path=ppt/slides/_rels/slide2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65.png" Type="http://schemas.openxmlformats.org/officeDocument/2006/relationships/image"/><Relationship Id="rId4" Target="../media/image47.png" Type="http://schemas.openxmlformats.org/officeDocument/2006/relationships/image"/><Relationship Id="rId5" Target="../media/image48.svg" Type="http://schemas.openxmlformats.org/officeDocument/2006/relationships/image"/></Relationships>
</file>

<file path=ppt/slides/_rels/slide2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66.png" Type="http://schemas.openxmlformats.org/officeDocument/2006/relationships/image"/><Relationship Id="rId4" Target="../media/image47.png" Type="http://schemas.openxmlformats.org/officeDocument/2006/relationships/image"/><Relationship Id="rId5" Target="../media/image48.svg" Type="http://schemas.openxmlformats.org/officeDocument/2006/relationships/image"/></Relationships>
</file>

<file path=ppt/slides/_rels/slide2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67.png" Type="http://schemas.openxmlformats.org/officeDocument/2006/relationships/image"/><Relationship Id="rId4" Target="../media/image47.png" Type="http://schemas.openxmlformats.org/officeDocument/2006/relationships/image"/><Relationship Id="rId5" Target="../media/image48.svg" Type="http://schemas.openxmlformats.org/officeDocument/2006/relationships/image"/></Relationships>
</file>

<file path=ppt/slides/_rels/slide2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8.png" Type="http://schemas.openxmlformats.org/officeDocument/2006/relationships/image"/></Relationships>
</file>

<file path=ppt/slides/_rels/slide2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9.jpeg" Type="http://schemas.openxmlformats.org/officeDocument/2006/relationships/image"/><Relationship Id="rId3" Target="../media/image70.jpeg" Type="http://schemas.openxmlformats.org/officeDocument/2006/relationships/image"/><Relationship Id="rId4" Target="../media/image71.jpe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jpeg" Type="http://schemas.openxmlformats.org/officeDocument/2006/relationships/image"/><Relationship Id="rId3" Target="../media/image6.png" Type="http://schemas.openxmlformats.org/officeDocument/2006/relationships/image"/></Relationships>
</file>

<file path=ppt/slides/_rels/slide3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2.png" Type="http://schemas.openxmlformats.org/officeDocument/2006/relationships/image"/><Relationship Id="rId3" Target="../media/image2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jpeg" Type="http://schemas.openxmlformats.org/officeDocument/2006/relationships/image"/><Relationship Id="rId3" Target="../media/image8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jpeg" Type="http://schemas.openxmlformats.org/officeDocument/2006/relationships/image"/><Relationship Id="rId3" Target="../media/image10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png" Type="http://schemas.openxmlformats.org/officeDocument/2006/relationships/image"/><Relationship Id="rId3" Target="../media/image13.svg" Type="http://schemas.openxmlformats.org/officeDocument/2006/relationships/image"/><Relationship Id="rId4" Target="../media/image14.png" Type="http://schemas.openxmlformats.org/officeDocument/2006/relationships/image"/><Relationship Id="rId5" Target="../media/image15.svg" Type="http://schemas.openxmlformats.org/officeDocument/2006/relationships/image"/><Relationship Id="rId6" Target="../media/image16.jpe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4.png" Type="http://schemas.openxmlformats.org/officeDocument/2006/relationships/image"/><Relationship Id="rId11" Target="../media/image25.svg" Type="http://schemas.openxmlformats.org/officeDocument/2006/relationships/image"/><Relationship Id="rId2" Target="../media/image2.png" Type="http://schemas.openxmlformats.org/officeDocument/2006/relationships/image"/><Relationship Id="rId3" Target="../media/image17.png" Type="http://schemas.openxmlformats.org/officeDocument/2006/relationships/image"/><Relationship Id="rId4" Target="../media/image18.svg" Type="http://schemas.openxmlformats.org/officeDocument/2006/relationships/image"/><Relationship Id="rId5" Target="../media/image19.png" Type="http://schemas.openxmlformats.org/officeDocument/2006/relationships/image"/><Relationship Id="rId6" Target="../media/image20.svg" Type="http://schemas.openxmlformats.org/officeDocument/2006/relationships/image"/><Relationship Id="rId7" Target="../media/image21.png" Type="http://schemas.openxmlformats.org/officeDocument/2006/relationships/image"/><Relationship Id="rId8" Target="../media/image22.svg" Type="http://schemas.openxmlformats.org/officeDocument/2006/relationships/image"/><Relationship Id="rId9" Target="../media/image23.jpe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6.png" Type="http://schemas.openxmlformats.org/officeDocument/2006/relationships/image"/><Relationship Id="rId3" Target="../media/image27.jpe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8960105" y="0"/>
            <a:ext cx="9918787" cy="2082009"/>
            <a:chOff x="0" y="0"/>
            <a:chExt cx="4268380" cy="895957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268380" cy="895957"/>
            </a:xfrm>
            <a:custGeom>
              <a:avLst/>
              <a:gdLst/>
              <a:ahLst/>
              <a:cxnLst/>
              <a:rect r="r" b="b" t="t" l="l"/>
              <a:pathLst>
                <a:path h="895957" w="4268380">
                  <a:moveTo>
                    <a:pt x="203200" y="0"/>
                  </a:moveTo>
                  <a:lnTo>
                    <a:pt x="4268380" y="0"/>
                  </a:lnTo>
                  <a:lnTo>
                    <a:pt x="4065180" y="895957"/>
                  </a:lnTo>
                  <a:lnTo>
                    <a:pt x="0" y="895957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9C401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101600" y="-38100"/>
              <a:ext cx="4065180" cy="93405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-1926845" y="2082009"/>
            <a:ext cx="11828882" cy="8204991"/>
            <a:chOff x="0" y="0"/>
            <a:chExt cx="1291674" cy="895957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291674" cy="895957"/>
            </a:xfrm>
            <a:custGeom>
              <a:avLst/>
              <a:gdLst/>
              <a:ahLst/>
              <a:cxnLst/>
              <a:rect r="r" b="b" t="t" l="l"/>
              <a:pathLst>
                <a:path h="895957" w="1291674">
                  <a:moveTo>
                    <a:pt x="203200" y="0"/>
                  </a:moveTo>
                  <a:lnTo>
                    <a:pt x="1291674" y="0"/>
                  </a:lnTo>
                  <a:lnTo>
                    <a:pt x="1088474" y="895957"/>
                  </a:lnTo>
                  <a:lnTo>
                    <a:pt x="0" y="895957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262626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101600" y="-38100"/>
              <a:ext cx="1088474" cy="93405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8292149" y="1041005"/>
            <a:ext cx="12114819" cy="9245995"/>
            <a:chOff x="0" y="0"/>
            <a:chExt cx="1176524" cy="89792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176524" cy="897920"/>
            </a:xfrm>
            <a:custGeom>
              <a:avLst/>
              <a:gdLst/>
              <a:ahLst/>
              <a:cxnLst/>
              <a:rect r="r" b="b" t="t" l="l"/>
              <a:pathLst>
                <a:path h="897920" w="1176524">
                  <a:moveTo>
                    <a:pt x="203200" y="0"/>
                  </a:moveTo>
                  <a:lnTo>
                    <a:pt x="1176524" y="0"/>
                  </a:lnTo>
                  <a:lnTo>
                    <a:pt x="973324" y="897920"/>
                  </a:lnTo>
                  <a:lnTo>
                    <a:pt x="0" y="897920"/>
                  </a:lnTo>
                  <a:lnTo>
                    <a:pt x="203200" y="0"/>
                  </a:lnTo>
                  <a:close/>
                </a:path>
              </a:pathLst>
            </a:custGeom>
            <a:blipFill>
              <a:blip r:embed="rId2"/>
              <a:stretch>
                <a:fillRect l="0" t="-10175" r="0" b="-119697"/>
              </a:stretch>
            </a:blip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-343267" y="6794343"/>
            <a:ext cx="9041093" cy="1935339"/>
            <a:chOff x="0" y="0"/>
            <a:chExt cx="5314510" cy="1137626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5314510" cy="1137626"/>
            </a:xfrm>
            <a:custGeom>
              <a:avLst/>
              <a:gdLst/>
              <a:ahLst/>
              <a:cxnLst/>
              <a:rect r="r" b="b" t="t" l="l"/>
              <a:pathLst>
                <a:path h="1137626" w="5314510">
                  <a:moveTo>
                    <a:pt x="203200" y="0"/>
                  </a:moveTo>
                  <a:lnTo>
                    <a:pt x="5314510" y="0"/>
                  </a:lnTo>
                  <a:lnTo>
                    <a:pt x="5111310" y="1137626"/>
                  </a:lnTo>
                  <a:lnTo>
                    <a:pt x="0" y="1137626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9C401"/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101600" y="-38100"/>
              <a:ext cx="5111310" cy="117572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13" id="13"/>
          <p:cNvSpPr/>
          <p:nvPr/>
        </p:nvSpPr>
        <p:spPr>
          <a:xfrm flipH="false" flipV="false" rot="0">
            <a:off x="1040456" y="681560"/>
            <a:ext cx="2009759" cy="694280"/>
          </a:xfrm>
          <a:custGeom>
            <a:avLst/>
            <a:gdLst/>
            <a:ahLst/>
            <a:cxnLst/>
            <a:rect r="r" b="b" t="t" l="l"/>
            <a:pathLst>
              <a:path h="694280" w="2009759">
                <a:moveTo>
                  <a:pt x="0" y="0"/>
                </a:moveTo>
                <a:lnTo>
                  <a:pt x="2009759" y="0"/>
                </a:lnTo>
                <a:lnTo>
                  <a:pt x="2009759" y="694280"/>
                </a:lnTo>
                <a:lnTo>
                  <a:pt x="0" y="6942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1169667" y="2937950"/>
            <a:ext cx="7790438" cy="18376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099"/>
              </a:lnSpc>
            </a:pPr>
            <a:r>
              <a:rPr lang="en-US" sz="7099">
                <a:solidFill>
                  <a:srgbClr val="FFFFFF"/>
                </a:solidFill>
                <a:latin typeface="Barlow SemiCondensed"/>
                <a:ea typeface="Barlow SemiCondensed"/>
                <a:cs typeface="Barlow SemiCondensed"/>
                <a:sym typeface="Barlow SemiCondensed"/>
              </a:rPr>
              <a:t>WHY DO WE BUILD A </a:t>
            </a:r>
            <a:r>
              <a:rPr lang="en-US" b="true" sz="7099">
                <a:solidFill>
                  <a:srgbClr val="FFFFFF"/>
                </a:solidFill>
                <a:latin typeface="Barlow SemiCondensed Bold"/>
                <a:ea typeface="Barlow SemiCondensed Bold"/>
                <a:cs typeface="Barlow SemiCondensed Bold"/>
                <a:sym typeface="Barlow SemiCondensed Bold"/>
              </a:rPr>
              <a:t>HOUSE</a:t>
            </a:r>
            <a:r>
              <a:rPr lang="en-US" sz="7099">
                <a:solidFill>
                  <a:srgbClr val="FFFFFF"/>
                </a:solidFill>
                <a:latin typeface="Barlow SemiCondensed"/>
                <a:ea typeface="Barlow SemiCondensed"/>
                <a:cs typeface="Barlow SemiCondensed"/>
                <a:sym typeface="Barlow SemiCondensed"/>
              </a:rPr>
              <a:t> ?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739772" y="6894532"/>
            <a:ext cx="5855138" cy="18351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899"/>
              </a:lnSpc>
            </a:pPr>
            <a:r>
              <a:rPr lang="en-US" sz="3499" b="true">
                <a:solidFill>
                  <a:srgbClr val="262626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IS IT JUST A STATUS SYMBOL OR A BASIC  NECESSITY ?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375DA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139967" y="3075305"/>
            <a:ext cx="8148033" cy="6977948"/>
          </a:xfrm>
          <a:custGeom>
            <a:avLst/>
            <a:gdLst/>
            <a:ahLst/>
            <a:cxnLst/>
            <a:rect r="r" b="b" t="t" l="l"/>
            <a:pathLst>
              <a:path h="6977948" w="8148033">
                <a:moveTo>
                  <a:pt x="0" y="0"/>
                </a:moveTo>
                <a:lnTo>
                  <a:pt x="8148033" y="0"/>
                </a:lnTo>
                <a:lnTo>
                  <a:pt x="8148033" y="6977948"/>
                </a:lnTo>
                <a:lnTo>
                  <a:pt x="0" y="69779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269" t="0" r="-14269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3102843" y="5552856"/>
            <a:ext cx="4024351" cy="13906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039"/>
              </a:lnSpc>
            </a:pPr>
            <a:r>
              <a:rPr lang="en-US" sz="9199" b="true">
                <a:solidFill>
                  <a:srgbClr val="F4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NO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028700" y="679450"/>
            <a:ext cx="15712351" cy="11182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579"/>
              </a:lnSpc>
            </a:pPr>
            <a:r>
              <a:rPr lang="en-US" b="true" sz="7799">
                <a:solidFill>
                  <a:srgbClr val="FFFFFF"/>
                </a:solidFill>
                <a:latin typeface="Barlow SemiCondensed Bold"/>
                <a:ea typeface="Barlow SemiCondensed Bold"/>
                <a:cs typeface="Barlow SemiCondensed Bold"/>
                <a:sym typeface="Barlow SemiCondensed Bold"/>
              </a:rPr>
              <a:t>WHAT MAKES A STEEL CAGE STRONG?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028700" y="3276161"/>
            <a:ext cx="8634385" cy="15716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239"/>
              </a:lnSpc>
            </a:pPr>
            <a:r>
              <a:rPr lang="en-US" sz="5199" b="true">
                <a:solidFill>
                  <a:srgbClr val="F7F4ED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Is it Only</a:t>
            </a:r>
          </a:p>
          <a:p>
            <a:pPr algn="ctr">
              <a:lnSpc>
                <a:spcPts val="6239"/>
              </a:lnSpc>
            </a:pPr>
            <a:r>
              <a:rPr lang="en-US" sz="5199" b="true">
                <a:solidFill>
                  <a:srgbClr val="F4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Good Quality Steel?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321288" y="7481670"/>
            <a:ext cx="9587461" cy="1600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239"/>
              </a:lnSpc>
            </a:pPr>
            <a:r>
              <a:rPr lang="en-US" sz="5199" b="true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There are certain other</a:t>
            </a:r>
          </a:p>
          <a:p>
            <a:pPr algn="ctr">
              <a:lnSpc>
                <a:spcPts val="6479"/>
              </a:lnSpc>
            </a:pPr>
            <a:r>
              <a:rPr lang="en-US" sz="5399" b="true">
                <a:solidFill>
                  <a:srgbClr val="1F1A17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5399" b="true">
                <a:solidFill>
                  <a:srgbClr val="F4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parameters </a:t>
            </a:r>
            <a:r>
              <a:rPr lang="en-US" sz="5399" b="true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also.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414636" y="0"/>
            <a:ext cx="8518651" cy="10287000"/>
            <a:chOff x="0" y="0"/>
            <a:chExt cx="741941" cy="895957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741941" cy="895957"/>
            </a:xfrm>
            <a:custGeom>
              <a:avLst/>
              <a:gdLst/>
              <a:ahLst/>
              <a:cxnLst/>
              <a:rect r="r" b="b" t="t" l="l"/>
              <a:pathLst>
                <a:path h="895957" w="741941">
                  <a:moveTo>
                    <a:pt x="203200" y="0"/>
                  </a:moveTo>
                  <a:lnTo>
                    <a:pt x="741941" y="0"/>
                  </a:lnTo>
                  <a:lnTo>
                    <a:pt x="538741" y="895957"/>
                  </a:lnTo>
                  <a:lnTo>
                    <a:pt x="0" y="895957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262626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101600" y="-38100"/>
              <a:ext cx="538741" cy="93405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5" id="5"/>
          <p:cNvGrpSpPr>
            <a:grpSpLocks noChangeAspect="true"/>
          </p:cNvGrpSpPr>
          <p:nvPr/>
        </p:nvGrpSpPr>
        <p:grpSpPr>
          <a:xfrm rot="0">
            <a:off x="1663102" y="2116704"/>
            <a:ext cx="7141624" cy="7141596"/>
            <a:chOff x="0" y="0"/>
            <a:chExt cx="6350025" cy="63500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6350026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26">
                  <a:moveTo>
                    <a:pt x="0" y="0"/>
                  </a:moveTo>
                  <a:lnTo>
                    <a:pt x="6350026" y="0"/>
                  </a:lnTo>
                  <a:lnTo>
                    <a:pt x="6350026" y="6350000"/>
                  </a:lnTo>
                  <a:lnTo>
                    <a:pt x="0" y="6350000"/>
                  </a:lnTo>
                  <a:close/>
                </a:path>
              </a:pathLst>
            </a:custGeom>
            <a:blipFill>
              <a:blip r:embed="rId2"/>
              <a:stretch>
                <a:fillRect l="-25046" t="0" r="-25046" b="0"/>
              </a:stretch>
            </a:blipFill>
          </p:spPr>
        </p:sp>
      </p:grpSp>
      <p:sp>
        <p:nvSpPr>
          <p:cNvPr name="Freeform 7" id="7"/>
          <p:cNvSpPr/>
          <p:nvPr/>
        </p:nvSpPr>
        <p:spPr>
          <a:xfrm flipH="false" flipV="false" rot="0">
            <a:off x="9933287" y="6434769"/>
            <a:ext cx="355335" cy="250066"/>
          </a:xfrm>
          <a:custGeom>
            <a:avLst/>
            <a:gdLst/>
            <a:ahLst/>
            <a:cxnLst/>
            <a:rect r="r" b="b" t="t" l="l"/>
            <a:pathLst>
              <a:path h="250066" w="355335">
                <a:moveTo>
                  <a:pt x="0" y="0"/>
                </a:moveTo>
                <a:lnTo>
                  <a:pt x="355335" y="0"/>
                </a:lnTo>
                <a:lnTo>
                  <a:pt x="355335" y="250066"/>
                </a:lnTo>
                <a:lnTo>
                  <a:pt x="0" y="2500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9933287" y="7046440"/>
            <a:ext cx="355335" cy="250066"/>
          </a:xfrm>
          <a:custGeom>
            <a:avLst/>
            <a:gdLst/>
            <a:ahLst/>
            <a:cxnLst/>
            <a:rect r="r" b="b" t="t" l="l"/>
            <a:pathLst>
              <a:path h="250066" w="355335">
                <a:moveTo>
                  <a:pt x="0" y="0"/>
                </a:moveTo>
                <a:lnTo>
                  <a:pt x="355335" y="0"/>
                </a:lnTo>
                <a:lnTo>
                  <a:pt x="355335" y="250066"/>
                </a:lnTo>
                <a:lnTo>
                  <a:pt x="0" y="2500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9933287" y="7662357"/>
            <a:ext cx="355335" cy="250066"/>
          </a:xfrm>
          <a:custGeom>
            <a:avLst/>
            <a:gdLst/>
            <a:ahLst/>
            <a:cxnLst/>
            <a:rect r="r" b="b" t="t" l="l"/>
            <a:pathLst>
              <a:path h="250066" w="355335">
                <a:moveTo>
                  <a:pt x="0" y="0"/>
                </a:moveTo>
                <a:lnTo>
                  <a:pt x="355335" y="0"/>
                </a:lnTo>
                <a:lnTo>
                  <a:pt x="355335" y="250066"/>
                </a:lnTo>
                <a:lnTo>
                  <a:pt x="0" y="2500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9933287" y="5837869"/>
            <a:ext cx="355335" cy="250066"/>
          </a:xfrm>
          <a:custGeom>
            <a:avLst/>
            <a:gdLst/>
            <a:ahLst/>
            <a:cxnLst/>
            <a:rect r="r" b="b" t="t" l="l"/>
            <a:pathLst>
              <a:path h="250066" w="355335">
                <a:moveTo>
                  <a:pt x="0" y="0"/>
                </a:moveTo>
                <a:lnTo>
                  <a:pt x="355335" y="0"/>
                </a:lnTo>
                <a:lnTo>
                  <a:pt x="355335" y="250066"/>
                </a:lnTo>
                <a:lnTo>
                  <a:pt x="0" y="2500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2626340" y="6172200"/>
            <a:ext cx="5623809" cy="4114800"/>
          </a:xfrm>
          <a:custGeom>
            <a:avLst/>
            <a:gdLst/>
            <a:ahLst/>
            <a:cxnLst/>
            <a:rect r="r" b="b" t="t" l="l"/>
            <a:pathLst>
              <a:path h="4114800" w="5623809">
                <a:moveTo>
                  <a:pt x="0" y="0"/>
                </a:moveTo>
                <a:lnTo>
                  <a:pt x="5623809" y="0"/>
                </a:lnTo>
                <a:lnTo>
                  <a:pt x="562380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25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10486146" y="6274877"/>
            <a:ext cx="6184279" cy="5412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317"/>
              </a:lnSpc>
            </a:pPr>
            <a:r>
              <a:rPr lang="en-US" sz="3399" b="true">
                <a:solidFill>
                  <a:srgbClr val="262626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Good Products to be used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0486146" y="6886549"/>
            <a:ext cx="6773154" cy="5412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317"/>
              </a:lnSpc>
            </a:pPr>
            <a:r>
              <a:rPr lang="en-US" sz="3399" b="true">
                <a:solidFill>
                  <a:srgbClr val="262626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Engage trained contractor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0486146" y="7502466"/>
            <a:ext cx="4951958" cy="5412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317"/>
              </a:lnSpc>
            </a:pPr>
            <a:r>
              <a:rPr lang="en-US" sz="3399" b="true">
                <a:solidFill>
                  <a:srgbClr val="262626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Technical Supervision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0288622" y="135015"/>
            <a:ext cx="6970678" cy="411225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029"/>
              </a:lnSpc>
            </a:pPr>
            <a:r>
              <a:rPr lang="en-US" b="true" sz="7299">
                <a:solidFill>
                  <a:srgbClr val="262626"/>
                </a:solidFill>
                <a:latin typeface="Barlow SemiCondensed Bold"/>
                <a:ea typeface="Barlow SemiCondensed Bold"/>
                <a:cs typeface="Barlow SemiCondensed Bold"/>
                <a:sym typeface="Barlow SemiCondensed Bold"/>
              </a:rPr>
              <a:t>THE PARAMETERS TO BUILD A </a:t>
            </a:r>
            <a:r>
              <a:rPr lang="en-US" b="true" sz="7299">
                <a:solidFill>
                  <a:srgbClr val="F7BE6B"/>
                </a:solidFill>
                <a:latin typeface="Barlow SemiCondensed Bold"/>
                <a:ea typeface="Barlow SemiCondensed Bold"/>
                <a:cs typeface="Barlow SemiCondensed Bold"/>
                <a:sym typeface="Barlow SemiCondensed Bold"/>
              </a:rPr>
              <a:t>STRONG STEEL CAGE </a:t>
            </a:r>
            <a:r>
              <a:rPr lang="en-US" b="true" sz="7299">
                <a:solidFill>
                  <a:srgbClr val="1F1A17"/>
                </a:solidFill>
                <a:latin typeface="Barlow SemiCondensed Bold"/>
                <a:ea typeface="Barlow SemiCondensed Bold"/>
                <a:cs typeface="Barlow SemiCondensed Bold"/>
                <a:sym typeface="Barlow SemiCondensed Bold"/>
              </a:rPr>
              <a:t>ARE :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0486146" y="5677977"/>
            <a:ext cx="2984581" cy="5412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317"/>
              </a:lnSpc>
            </a:pPr>
            <a:r>
              <a:rPr lang="en-US" sz="3399" b="true">
                <a:solidFill>
                  <a:srgbClr val="262626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Designing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9144000" y="0"/>
            <a:ext cx="9144000" cy="10287000"/>
            <a:chOff x="0" y="0"/>
            <a:chExt cx="796406" cy="895957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796406" cy="895957"/>
            </a:xfrm>
            <a:custGeom>
              <a:avLst/>
              <a:gdLst/>
              <a:ahLst/>
              <a:cxnLst/>
              <a:rect r="r" b="b" t="t" l="l"/>
              <a:pathLst>
                <a:path h="895957" w="796406">
                  <a:moveTo>
                    <a:pt x="203200" y="0"/>
                  </a:moveTo>
                  <a:lnTo>
                    <a:pt x="796406" y="0"/>
                  </a:lnTo>
                  <a:lnTo>
                    <a:pt x="593206" y="895957"/>
                  </a:lnTo>
                  <a:lnTo>
                    <a:pt x="0" y="895957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9C401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101600" y="-38100"/>
              <a:ext cx="593206" cy="93405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0" y="5983215"/>
            <a:ext cx="18302287" cy="3275085"/>
            <a:chOff x="0" y="0"/>
            <a:chExt cx="4820355" cy="862574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4820355" cy="862574"/>
            </a:xfrm>
            <a:custGeom>
              <a:avLst/>
              <a:gdLst/>
              <a:ahLst/>
              <a:cxnLst/>
              <a:rect r="r" b="b" t="t" l="l"/>
              <a:pathLst>
                <a:path h="862574" w="4820355">
                  <a:moveTo>
                    <a:pt x="0" y="0"/>
                  </a:moveTo>
                  <a:lnTo>
                    <a:pt x="4820355" y="0"/>
                  </a:lnTo>
                  <a:lnTo>
                    <a:pt x="4820355" y="862574"/>
                  </a:lnTo>
                  <a:lnTo>
                    <a:pt x="0" y="862574"/>
                  </a:lnTo>
                  <a:close/>
                </a:path>
              </a:pathLst>
            </a:custGeom>
            <a:solidFill>
              <a:srgbClr val="262626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57150"/>
              <a:ext cx="4820355" cy="91972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00"/>
                </a:lnSpc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16587078" y="8985210"/>
            <a:ext cx="1892849" cy="546180"/>
            <a:chOff x="0" y="0"/>
            <a:chExt cx="3105041" cy="895957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3105041" cy="895957"/>
            </a:xfrm>
            <a:custGeom>
              <a:avLst/>
              <a:gdLst/>
              <a:ahLst/>
              <a:cxnLst/>
              <a:rect r="r" b="b" t="t" l="l"/>
              <a:pathLst>
                <a:path h="895957" w="3105041">
                  <a:moveTo>
                    <a:pt x="203200" y="0"/>
                  </a:moveTo>
                  <a:lnTo>
                    <a:pt x="3105041" y="0"/>
                  </a:lnTo>
                  <a:lnTo>
                    <a:pt x="2901841" y="895957"/>
                  </a:lnTo>
                  <a:lnTo>
                    <a:pt x="0" y="895957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9C401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101600" y="-38100"/>
              <a:ext cx="2901841" cy="93405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AutoShape 11" id="11"/>
          <p:cNvSpPr/>
          <p:nvPr/>
        </p:nvSpPr>
        <p:spPr>
          <a:xfrm>
            <a:off x="2253231" y="3259816"/>
            <a:ext cx="886383" cy="0"/>
          </a:xfrm>
          <a:prstGeom prst="line">
            <a:avLst/>
          </a:prstGeom>
          <a:ln cap="flat" w="38100">
            <a:solidFill>
              <a:srgbClr val="F9C401"/>
            </a:solidFill>
            <a:prstDash val="solid"/>
            <a:headEnd type="none" len="sm" w="sm"/>
            <a:tailEnd type="none" len="sm" w="sm"/>
          </a:ln>
        </p:spPr>
      </p:sp>
      <p:pic>
        <p:nvPicPr>
          <p:cNvPr name="Picture 12" id="12"/>
          <p:cNvPicPr>
            <a:picLocks noChangeAspect="true"/>
          </p:cNvPicPr>
          <p:nvPr/>
        </p:nvPicPr>
        <p:blipFill>
          <a:blip r:embed="rId2">
            <a:alphaModFix amt="30000"/>
          </a:blip>
          <a:srcRect l="0" t="0" r="0" b="0"/>
          <a:stretch>
            <a:fillRect/>
          </a:stretch>
        </p:blipFill>
        <p:spPr>
          <a:xfrm flipH="false" flipV="false" rot="0">
            <a:off x="6958012" y="0"/>
            <a:ext cx="4371975" cy="10287000"/>
          </a:xfrm>
          <a:prstGeom prst="rect">
            <a:avLst/>
          </a:prstGeom>
        </p:spPr>
      </p:pic>
      <p:sp>
        <p:nvSpPr>
          <p:cNvPr name="Freeform 13" id="13"/>
          <p:cNvSpPr/>
          <p:nvPr/>
        </p:nvSpPr>
        <p:spPr>
          <a:xfrm flipH="false" flipV="false" rot="0">
            <a:off x="3050215" y="3259816"/>
            <a:ext cx="3446765" cy="2694744"/>
          </a:xfrm>
          <a:custGeom>
            <a:avLst/>
            <a:gdLst/>
            <a:ahLst/>
            <a:cxnLst/>
            <a:rect r="r" b="b" t="t" l="l"/>
            <a:pathLst>
              <a:path h="2694744" w="3446765">
                <a:moveTo>
                  <a:pt x="0" y="0"/>
                </a:moveTo>
                <a:lnTo>
                  <a:pt x="3446766" y="0"/>
                </a:lnTo>
                <a:lnTo>
                  <a:pt x="3446766" y="2694744"/>
                </a:lnTo>
                <a:lnTo>
                  <a:pt x="0" y="26947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pic>
        <p:nvPicPr>
          <p:cNvPr name="Picture 14" id="14"/>
          <p:cNvPicPr>
            <a:picLocks noChangeAspect="true"/>
          </p:cNvPicPr>
          <p:nvPr/>
        </p:nvPicPr>
        <p:blipFill>
          <a:blip r:embed="rId2">
            <a:alphaModFix amt="60000"/>
          </a:blip>
          <a:srcRect l="0" t="0" r="0" b="0"/>
          <a:stretch>
            <a:fillRect/>
          </a:stretch>
        </p:blipFill>
        <p:spPr>
          <a:xfrm flipH="false" flipV="false" rot="0">
            <a:off x="7395210" y="1028700"/>
            <a:ext cx="3497580" cy="8229600"/>
          </a:xfrm>
          <a:prstGeom prst="rect">
            <a:avLst/>
          </a:prstGeom>
        </p:spPr>
      </p:pic>
      <p:sp>
        <p:nvSpPr>
          <p:cNvPr name="TextBox 15" id="15"/>
          <p:cNvSpPr txBox="true"/>
          <p:nvPr/>
        </p:nvSpPr>
        <p:spPr>
          <a:xfrm rot="0">
            <a:off x="16757036" y="9120187"/>
            <a:ext cx="502264" cy="285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399"/>
              </a:lnSpc>
            </a:pPr>
            <a:r>
              <a:rPr lang="en-US" sz="1999" b="true">
                <a:solidFill>
                  <a:srgbClr val="262626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07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2253231" y="6438428"/>
            <a:ext cx="7445482" cy="10871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339"/>
              </a:lnSpc>
            </a:pPr>
            <a:r>
              <a:rPr lang="en-US" sz="3499" spc="-69" b="true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“Get the Layout &amp; Structural Design made by an </a:t>
            </a:r>
            <a:r>
              <a:rPr lang="en-US" sz="3499" spc="-69" b="true">
                <a:solidFill>
                  <a:srgbClr val="F9C401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Architect</a:t>
            </a:r>
            <a:r>
              <a:rPr lang="en-US" sz="3499" spc="-69" b="true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”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2253231" y="2119723"/>
            <a:ext cx="4737282" cy="793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049"/>
              </a:lnSpc>
            </a:pPr>
            <a:r>
              <a:rPr lang="en-US" b="true" sz="5499">
                <a:solidFill>
                  <a:srgbClr val="262626"/>
                </a:solidFill>
                <a:latin typeface="Barlow SemiCondensed Bold"/>
                <a:ea typeface="Barlow SemiCondensed Bold"/>
                <a:cs typeface="Barlow SemiCondensed Bold"/>
                <a:sym typeface="Barlow SemiCondensed Bold"/>
              </a:rPr>
              <a:t>GOOD DESIGNING</a:t>
            </a:r>
          </a:p>
        </p:txBody>
      </p:sp>
      <p:grpSp>
        <p:nvGrpSpPr>
          <p:cNvPr name="Group 18" id="18"/>
          <p:cNvGrpSpPr>
            <a:grpSpLocks noChangeAspect="true"/>
          </p:cNvGrpSpPr>
          <p:nvPr/>
        </p:nvGrpSpPr>
        <p:grpSpPr>
          <a:xfrm rot="0">
            <a:off x="9698713" y="0"/>
            <a:ext cx="8603573" cy="10287000"/>
            <a:chOff x="0" y="0"/>
            <a:chExt cx="8603361" cy="10286746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-2794" y="-128"/>
              <a:ext cx="8606155" cy="10286874"/>
            </a:xfrm>
            <a:custGeom>
              <a:avLst/>
              <a:gdLst/>
              <a:ahLst/>
              <a:cxnLst/>
              <a:rect r="r" b="b" t="t" l="l"/>
              <a:pathLst>
                <a:path h="10286874" w="8606155">
                  <a:moveTo>
                    <a:pt x="8606155" y="10251441"/>
                  </a:moveTo>
                  <a:cubicBezTo>
                    <a:pt x="8606155" y="10284588"/>
                    <a:pt x="8595487" y="10286874"/>
                    <a:pt x="8567674" y="10286874"/>
                  </a:cubicBezTo>
                  <a:cubicBezTo>
                    <a:pt x="5713094" y="10286239"/>
                    <a:pt x="2858643" y="10286239"/>
                    <a:pt x="4064" y="10286239"/>
                  </a:cubicBezTo>
                  <a:cubicBezTo>
                    <a:pt x="0" y="10272396"/>
                    <a:pt x="6350" y="10259823"/>
                    <a:pt x="9271" y="10246996"/>
                  </a:cubicBezTo>
                  <a:cubicBezTo>
                    <a:pt x="134747" y="9685402"/>
                    <a:pt x="260350" y="9123935"/>
                    <a:pt x="386207" y="8562467"/>
                  </a:cubicBezTo>
                  <a:cubicBezTo>
                    <a:pt x="565658" y="7761986"/>
                    <a:pt x="745490" y="6961633"/>
                    <a:pt x="924814" y="6161151"/>
                  </a:cubicBezTo>
                  <a:cubicBezTo>
                    <a:pt x="1146302" y="5172583"/>
                    <a:pt x="1367282" y="4184015"/>
                    <a:pt x="1588643" y="3195574"/>
                  </a:cubicBezTo>
                  <a:cubicBezTo>
                    <a:pt x="1813560" y="2191385"/>
                    <a:pt x="2038604" y="1187323"/>
                    <a:pt x="2264156" y="183261"/>
                  </a:cubicBezTo>
                  <a:cubicBezTo>
                    <a:pt x="2277872" y="122174"/>
                    <a:pt x="2286635" y="59690"/>
                    <a:pt x="2308860" y="635"/>
                  </a:cubicBezTo>
                  <a:cubicBezTo>
                    <a:pt x="4395216" y="635"/>
                    <a:pt x="6481572" y="635"/>
                    <a:pt x="8567928" y="0"/>
                  </a:cubicBezTo>
                  <a:cubicBezTo>
                    <a:pt x="8596249" y="0"/>
                    <a:pt x="8605901" y="3429"/>
                    <a:pt x="8605901" y="35814"/>
                  </a:cubicBezTo>
                  <a:cubicBezTo>
                    <a:pt x="8605139" y="3441066"/>
                    <a:pt x="8605139" y="6846317"/>
                    <a:pt x="8606155" y="10251441"/>
                  </a:cubicBezTo>
                  <a:close/>
                </a:path>
              </a:pathLst>
            </a:custGeom>
            <a:blipFill>
              <a:blip r:embed="rId5"/>
              <a:stretch>
                <a:fillRect l="-39731" t="0" r="-39731" b="0"/>
              </a:stretch>
            </a:blipFill>
          </p:spPr>
        </p:sp>
      </p:grp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9144000" y="0"/>
            <a:ext cx="9144000" cy="10287000"/>
            <a:chOff x="0" y="0"/>
            <a:chExt cx="796406" cy="895957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796406" cy="895957"/>
            </a:xfrm>
            <a:custGeom>
              <a:avLst/>
              <a:gdLst/>
              <a:ahLst/>
              <a:cxnLst/>
              <a:rect r="r" b="b" t="t" l="l"/>
              <a:pathLst>
                <a:path h="895957" w="796406">
                  <a:moveTo>
                    <a:pt x="203200" y="0"/>
                  </a:moveTo>
                  <a:lnTo>
                    <a:pt x="796406" y="0"/>
                  </a:lnTo>
                  <a:lnTo>
                    <a:pt x="593206" y="895957"/>
                  </a:lnTo>
                  <a:lnTo>
                    <a:pt x="0" y="895957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9C401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101600" y="-38100"/>
              <a:ext cx="593206" cy="93405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0" y="5983215"/>
            <a:ext cx="18302287" cy="3275085"/>
            <a:chOff x="0" y="0"/>
            <a:chExt cx="4820355" cy="862574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4820355" cy="862574"/>
            </a:xfrm>
            <a:custGeom>
              <a:avLst/>
              <a:gdLst/>
              <a:ahLst/>
              <a:cxnLst/>
              <a:rect r="r" b="b" t="t" l="l"/>
              <a:pathLst>
                <a:path h="862574" w="4820355">
                  <a:moveTo>
                    <a:pt x="0" y="0"/>
                  </a:moveTo>
                  <a:lnTo>
                    <a:pt x="4820355" y="0"/>
                  </a:lnTo>
                  <a:lnTo>
                    <a:pt x="4820355" y="862574"/>
                  </a:lnTo>
                  <a:lnTo>
                    <a:pt x="0" y="862574"/>
                  </a:lnTo>
                  <a:close/>
                </a:path>
              </a:pathLst>
            </a:custGeom>
            <a:solidFill>
              <a:srgbClr val="262626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57150"/>
              <a:ext cx="4820355" cy="91972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00"/>
                </a:lnSpc>
              </a:pPr>
            </a:p>
          </p:txBody>
        </p:sp>
      </p:grpSp>
      <p:grpSp>
        <p:nvGrpSpPr>
          <p:cNvPr name="Group 8" id="8"/>
          <p:cNvGrpSpPr>
            <a:grpSpLocks noChangeAspect="true"/>
          </p:cNvGrpSpPr>
          <p:nvPr/>
        </p:nvGrpSpPr>
        <p:grpSpPr>
          <a:xfrm rot="0">
            <a:off x="9698713" y="0"/>
            <a:ext cx="8603573" cy="10287000"/>
            <a:chOff x="0" y="0"/>
            <a:chExt cx="8603361" cy="10286746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-2794" y="-128"/>
              <a:ext cx="8606155" cy="10286874"/>
            </a:xfrm>
            <a:custGeom>
              <a:avLst/>
              <a:gdLst/>
              <a:ahLst/>
              <a:cxnLst/>
              <a:rect r="r" b="b" t="t" l="l"/>
              <a:pathLst>
                <a:path h="10286874" w="8606155">
                  <a:moveTo>
                    <a:pt x="8606155" y="10251441"/>
                  </a:moveTo>
                  <a:cubicBezTo>
                    <a:pt x="8606155" y="10284588"/>
                    <a:pt x="8595487" y="10286874"/>
                    <a:pt x="8567674" y="10286874"/>
                  </a:cubicBezTo>
                  <a:cubicBezTo>
                    <a:pt x="5713094" y="10286239"/>
                    <a:pt x="2858643" y="10286239"/>
                    <a:pt x="4064" y="10286239"/>
                  </a:cubicBezTo>
                  <a:cubicBezTo>
                    <a:pt x="0" y="10272396"/>
                    <a:pt x="6350" y="10259823"/>
                    <a:pt x="9271" y="10246996"/>
                  </a:cubicBezTo>
                  <a:cubicBezTo>
                    <a:pt x="134747" y="9685402"/>
                    <a:pt x="260350" y="9123935"/>
                    <a:pt x="386207" y="8562467"/>
                  </a:cubicBezTo>
                  <a:cubicBezTo>
                    <a:pt x="565658" y="7761986"/>
                    <a:pt x="745490" y="6961633"/>
                    <a:pt x="924814" y="6161151"/>
                  </a:cubicBezTo>
                  <a:cubicBezTo>
                    <a:pt x="1146302" y="5172583"/>
                    <a:pt x="1367282" y="4184015"/>
                    <a:pt x="1588643" y="3195574"/>
                  </a:cubicBezTo>
                  <a:cubicBezTo>
                    <a:pt x="1813560" y="2191385"/>
                    <a:pt x="2038604" y="1187323"/>
                    <a:pt x="2264156" y="183261"/>
                  </a:cubicBezTo>
                  <a:cubicBezTo>
                    <a:pt x="2277872" y="122174"/>
                    <a:pt x="2286635" y="59690"/>
                    <a:pt x="2308860" y="635"/>
                  </a:cubicBezTo>
                  <a:cubicBezTo>
                    <a:pt x="4395216" y="635"/>
                    <a:pt x="6481572" y="635"/>
                    <a:pt x="8567928" y="0"/>
                  </a:cubicBezTo>
                  <a:cubicBezTo>
                    <a:pt x="8596249" y="0"/>
                    <a:pt x="8605901" y="3429"/>
                    <a:pt x="8605901" y="35814"/>
                  </a:cubicBezTo>
                  <a:cubicBezTo>
                    <a:pt x="8605139" y="3441066"/>
                    <a:pt x="8605139" y="6846317"/>
                    <a:pt x="8606155" y="10251441"/>
                  </a:cubicBezTo>
                  <a:close/>
                </a:path>
              </a:pathLst>
            </a:custGeom>
            <a:blipFill>
              <a:blip r:embed="rId2"/>
              <a:stretch>
                <a:fillRect l="-39731" t="0" r="-39731" b="0"/>
              </a:stretch>
            </a:blipFill>
          </p:spPr>
        </p:sp>
      </p:grpSp>
      <p:sp>
        <p:nvSpPr>
          <p:cNvPr name="AutoShape 10" id="10"/>
          <p:cNvSpPr/>
          <p:nvPr/>
        </p:nvSpPr>
        <p:spPr>
          <a:xfrm>
            <a:off x="2253231" y="3259816"/>
            <a:ext cx="886383" cy="0"/>
          </a:xfrm>
          <a:prstGeom prst="line">
            <a:avLst/>
          </a:prstGeom>
          <a:ln cap="flat" w="38100">
            <a:solidFill>
              <a:srgbClr val="F9C401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11" id="11"/>
          <p:cNvSpPr txBox="true"/>
          <p:nvPr/>
        </p:nvSpPr>
        <p:spPr>
          <a:xfrm rot="0">
            <a:off x="2253231" y="2119723"/>
            <a:ext cx="4737282" cy="793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049"/>
              </a:lnSpc>
            </a:pPr>
            <a:r>
              <a:rPr lang="en-US" b="true" sz="5499">
                <a:solidFill>
                  <a:srgbClr val="262626"/>
                </a:solidFill>
                <a:latin typeface="Barlow SemiCondensed Bold"/>
                <a:ea typeface="Barlow SemiCondensed Bold"/>
                <a:cs typeface="Barlow SemiCondensed Bold"/>
                <a:sym typeface="Barlow SemiCondensed Bold"/>
              </a:rPr>
              <a:t>GOOD PRODUCTS</a:t>
            </a:r>
          </a:p>
        </p:txBody>
      </p:sp>
      <p:sp>
        <p:nvSpPr>
          <p:cNvPr name="Freeform 12" id="12"/>
          <p:cNvSpPr/>
          <p:nvPr/>
        </p:nvSpPr>
        <p:spPr>
          <a:xfrm flipH="false" flipV="false" rot="0">
            <a:off x="3050215" y="2913472"/>
            <a:ext cx="4713150" cy="3090413"/>
          </a:xfrm>
          <a:custGeom>
            <a:avLst/>
            <a:gdLst/>
            <a:ahLst/>
            <a:cxnLst/>
            <a:rect r="r" b="b" t="t" l="l"/>
            <a:pathLst>
              <a:path h="3090413" w="4713150">
                <a:moveTo>
                  <a:pt x="0" y="0"/>
                </a:moveTo>
                <a:lnTo>
                  <a:pt x="4713150" y="0"/>
                </a:lnTo>
                <a:lnTo>
                  <a:pt x="4713150" y="3090413"/>
                </a:lnTo>
                <a:lnTo>
                  <a:pt x="0" y="309041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0" y="8464850"/>
            <a:ext cx="9698713" cy="2415861"/>
          </a:xfrm>
          <a:custGeom>
            <a:avLst/>
            <a:gdLst/>
            <a:ahLst/>
            <a:cxnLst/>
            <a:rect r="r" b="b" t="t" l="l"/>
            <a:pathLst>
              <a:path h="2415861" w="9698713">
                <a:moveTo>
                  <a:pt x="0" y="0"/>
                </a:moveTo>
                <a:lnTo>
                  <a:pt x="9698713" y="0"/>
                </a:lnTo>
                <a:lnTo>
                  <a:pt x="9698713" y="2415862"/>
                </a:lnTo>
                <a:lnTo>
                  <a:pt x="0" y="241586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19999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2253231" y="6438428"/>
            <a:ext cx="7445482" cy="10871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339"/>
              </a:lnSpc>
            </a:pPr>
            <a:r>
              <a:rPr lang="en-US" sz="3499" spc="-69" b="true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“Use Good Quality products for making the the </a:t>
            </a:r>
            <a:r>
              <a:rPr lang="en-US" sz="3499" spc="-69" b="true">
                <a:solidFill>
                  <a:srgbClr val="F9C401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Steel Cage</a:t>
            </a:r>
            <a:r>
              <a:rPr lang="en-US" sz="3499" spc="-69" b="true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”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373667" y="5983215"/>
            <a:ext cx="18661667" cy="3275085"/>
            <a:chOff x="0" y="0"/>
            <a:chExt cx="4915007" cy="86257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915007" cy="862574"/>
            </a:xfrm>
            <a:custGeom>
              <a:avLst/>
              <a:gdLst/>
              <a:ahLst/>
              <a:cxnLst/>
              <a:rect r="r" b="b" t="t" l="l"/>
              <a:pathLst>
                <a:path h="862574" w="4915007">
                  <a:moveTo>
                    <a:pt x="0" y="0"/>
                  </a:moveTo>
                  <a:lnTo>
                    <a:pt x="4915007" y="0"/>
                  </a:lnTo>
                  <a:lnTo>
                    <a:pt x="4915007" y="862574"/>
                  </a:lnTo>
                  <a:lnTo>
                    <a:pt x="0" y="862574"/>
                  </a:lnTo>
                  <a:close/>
                </a:path>
              </a:pathLst>
            </a:custGeom>
            <a:solidFill>
              <a:srgbClr val="262626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57150"/>
              <a:ext cx="4915007" cy="91972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00"/>
                </a:lnSpc>
              </a:pPr>
            </a:p>
          </p:txBody>
        </p:sp>
      </p:grpSp>
      <p:sp>
        <p:nvSpPr>
          <p:cNvPr name="AutoShape 5" id="5"/>
          <p:cNvSpPr/>
          <p:nvPr/>
        </p:nvSpPr>
        <p:spPr>
          <a:xfrm>
            <a:off x="2253231" y="3259816"/>
            <a:ext cx="886383" cy="0"/>
          </a:xfrm>
          <a:prstGeom prst="line">
            <a:avLst/>
          </a:prstGeom>
          <a:ln cap="flat" w="38100">
            <a:solidFill>
              <a:srgbClr val="F9C401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6" id="6"/>
          <p:cNvSpPr/>
          <p:nvPr/>
        </p:nvSpPr>
        <p:spPr>
          <a:xfrm flipH="false" flipV="false" rot="0">
            <a:off x="3139615" y="2913472"/>
            <a:ext cx="3025092" cy="3069742"/>
          </a:xfrm>
          <a:custGeom>
            <a:avLst/>
            <a:gdLst/>
            <a:ahLst/>
            <a:cxnLst/>
            <a:rect r="r" b="b" t="t" l="l"/>
            <a:pathLst>
              <a:path h="3069742" w="3025092">
                <a:moveTo>
                  <a:pt x="0" y="0"/>
                </a:moveTo>
                <a:lnTo>
                  <a:pt x="3025091" y="0"/>
                </a:lnTo>
                <a:lnTo>
                  <a:pt x="3025091" y="3069743"/>
                </a:lnTo>
                <a:lnTo>
                  <a:pt x="0" y="306974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6535145" y="8115699"/>
            <a:ext cx="2615999" cy="2285201"/>
          </a:xfrm>
          <a:custGeom>
            <a:avLst/>
            <a:gdLst/>
            <a:ahLst/>
            <a:cxnLst/>
            <a:rect r="r" b="b" t="t" l="l"/>
            <a:pathLst>
              <a:path h="2285201" w="2615999">
                <a:moveTo>
                  <a:pt x="0" y="0"/>
                </a:moveTo>
                <a:lnTo>
                  <a:pt x="2615998" y="0"/>
                </a:lnTo>
                <a:lnTo>
                  <a:pt x="2615998" y="2285202"/>
                </a:lnTo>
                <a:lnTo>
                  <a:pt x="0" y="22852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3139615" y="0"/>
            <a:ext cx="8086123" cy="2322922"/>
          </a:xfrm>
          <a:custGeom>
            <a:avLst/>
            <a:gdLst/>
            <a:ahLst/>
            <a:cxnLst/>
            <a:rect r="r" b="b" t="t" l="l"/>
            <a:pathLst>
              <a:path h="2322922" w="8086123">
                <a:moveTo>
                  <a:pt x="0" y="0"/>
                </a:moveTo>
                <a:lnTo>
                  <a:pt x="8086122" y="0"/>
                </a:lnTo>
                <a:lnTo>
                  <a:pt x="8086122" y="2322922"/>
                </a:lnTo>
                <a:lnTo>
                  <a:pt x="0" y="232292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25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9" id="9"/>
          <p:cNvGrpSpPr/>
          <p:nvPr/>
        </p:nvGrpSpPr>
        <p:grpSpPr>
          <a:xfrm rot="0">
            <a:off x="9698713" y="0"/>
            <a:ext cx="8781214" cy="8985210"/>
            <a:chOff x="0" y="0"/>
            <a:chExt cx="7550441" cy="7725845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316183" y="271884"/>
              <a:ext cx="6918076" cy="7182078"/>
            </a:xfrm>
            <a:custGeom>
              <a:avLst/>
              <a:gdLst/>
              <a:ahLst/>
              <a:cxnLst/>
              <a:rect r="r" b="b" t="t" l="l"/>
              <a:pathLst>
                <a:path h="7182078" w="6918076">
                  <a:moveTo>
                    <a:pt x="0" y="0"/>
                  </a:moveTo>
                  <a:lnTo>
                    <a:pt x="6918075" y="0"/>
                  </a:lnTo>
                  <a:lnTo>
                    <a:pt x="6918075" y="7182077"/>
                  </a:lnTo>
                  <a:lnTo>
                    <a:pt x="0" y="7182077"/>
                  </a:lnTo>
                  <a:close/>
                </a:path>
              </a:pathLst>
            </a:custGeom>
            <a:blipFill>
              <a:blip r:embed="rId8"/>
              <a:stretch>
                <a:fillRect l="-27622" t="0" r="-28199" b="0"/>
              </a:stretch>
            </a:blipFill>
          </p:spPr>
        </p:sp>
      </p:grpSp>
      <p:sp>
        <p:nvSpPr>
          <p:cNvPr name="TextBox 11" id="11"/>
          <p:cNvSpPr txBox="true"/>
          <p:nvPr/>
        </p:nvSpPr>
        <p:spPr>
          <a:xfrm rot="0">
            <a:off x="1341519" y="6496372"/>
            <a:ext cx="7445482" cy="10871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339"/>
              </a:lnSpc>
            </a:pPr>
            <a:r>
              <a:rPr lang="en-US" sz="3499" spc="-69" b="true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“Engage</a:t>
            </a:r>
            <a:r>
              <a:rPr lang="en-US" sz="3499" spc="-69" b="true">
                <a:solidFill>
                  <a:srgbClr val="F9C401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 Trained Contractors</a:t>
            </a:r>
            <a:r>
              <a:rPr lang="en-US" sz="3499" spc="-69" b="true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for making the House”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2253231" y="2119723"/>
            <a:ext cx="6023177" cy="793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049"/>
              </a:lnSpc>
            </a:pPr>
            <a:r>
              <a:rPr lang="en-US" b="true" sz="5499">
                <a:solidFill>
                  <a:srgbClr val="262626"/>
                </a:solidFill>
                <a:latin typeface="Barlow SemiCondensed Bold"/>
                <a:ea typeface="Barlow SemiCondensed Bold"/>
                <a:cs typeface="Barlow SemiCondensed Bold"/>
                <a:sym typeface="Barlow SemiCondensed Bold"/>
              </a:rPr>
              <a:t>GOOD WORKMANSHIP</a:t>
            </a: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9144000" y="0"/>
            <a:ext cx="9144000" cy="10287000"/>
            <a:chOff x="0" y="0"/>
            <a:chExt cx="796406" cy="895957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796406" cy="895957"/>
            </a:xfrm>
            <a:custGeom>
              <a:avLst/>
              <a:gdLst/>
              <a:ahLst/>
              <a:cxnLst/>
              <a:rect r="r" b="b" t="t" l="l"/>
              <a:pathLst>
                <a:path h="895957" w="796406">
                  <a:moveTo>
                    <a:pt x="203200" y="0"/>
                  </a:moveTo>
                  <a:lnTo>
                    <a:pt x="796406" y="0"/>
                  </a:lnTo>
                  <a:lnTo>
                    <a:pt x="593206" y="895957"/>
                  </a:lnTo>
                  <a:lnTo>
                    <a:pt x="0" y="895957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9C401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101600" y="-38100"/>
              <a:ext cx="593206" cy="93405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0" y="5983215"/>
            <a:ext cx="18302287" cy="3275085"/>
            <a:chOff x="0" y="0"/>
            <a:chExt cx="4820355" cy="862574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4820355" cy="862574"/>
            </a:xfrm>
            <a:custGeom>
              <a:avLst/>
              <a:gdLst/>
              <a:ahLst/>
              <a:cxnLst/>
              <a:rect r="r" b="b" t="t" l="l"/>
              <a:pathLst>
                <a:path h="862574" w="4820355">
                  <a:moveTo>
                    <a:pt x="0" y="0"/>
                  </a:moveTo>
                  <a:lnTo>
                    <a:pt x="4820355" y="0"/>
                  </a:lnTo>
                  <a:lnTo>
                    <a:pt x="4820355" y="862574"/>
                  </a:lnTo>
                  <a:lnTo>
                    <a:pt x="0" y="862574"/>
                  </a:lnTo>
                  <a:close/>
                </a:path>
              </a:pathLst>
            </a:custGeom>
            <a:solidFill>
              <a:srgbClr val="262626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57150"/>
              <a:ext cx="4820355" cy="91972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00"/>
                </a:lnSpc>
              </a:pPr>
            </a:p>
          </p:txBody>
        </p:sp>
      </p:grpSp>
      <p:grpSp>
        <p:nvGrpSpPr>
          <p:cNvPr name="Group 8" id="8"/>
          <p:cNvGrpSpPr>
            <a:grpSpLocks noChangeAspect="true"/>
          </p:cNvGrpSpPr>
          <p:nvPr/>
        </p:nvGrpSpPr>
        <p:grpSpPr>
          <a:xfrm rot="0">
            <a:off x="9698713" y="0"/>
            <a:ext cx="8603573" cy="10287000"/>
            <a:chOff x="0" y="0"/>
            <a:chExt cx="8603361" cy="10286746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-2794" y="-128"/>
              <a:ext cx="8606155" cy="10286874"/>
            </a:xfrm>
            <a:custGeom>
              <a:avLst/>
              <a:gdLst/>
              <a:ahLst/>
              <a:cxnLst/>
              <a:rect r="r" b="b" t="t" l="l"/>
              <a:pathLst>
                <a:path h="10286874" w="8606155">
                  <a:moveTo>
                    <a:pt x="8606155" y="10251441"/>
                  </a:moveTo>
                  <a:cubicBezTo>
                    <a:pt x="8606155" y="10284588"/>
                    <a:pt x="8595487" y="10286874"/>
                    <a:pt x="8567674" y="10286874"/>
                  </a:cubicBezTo>
                  <a:cubicBezTo>
                    <a:pt x="5713094" y="10286239"/>
                    <a:pt x="2858643" y="10286239"/>
                    <a:pt x="4064" y="10286239"/>
                  </a:cubicBezTo>
                  <a:cubicBezTo>
                    <a:pt x="0" y="10272396"/>
                    <a:pt x="6350" y="10259823"/>
                    <a:pt x="9271" y="10246996"/>
                  </a:cubicBezTo>
                  <a:cubicBezTo>
                    <a:pt x="134747" y="9685402"/>
                    <a:pt x="260350" y="9123935"/>
                    <a:pt x="386207" y="8562467"/>
                  </a:cubicBezTo>
                  <a:cubicBezTo>
                    <a:pt x="565658" y="7761986"/>
                    <a:pt x="745490" y="6961633"/>
                    <a:pt x="924814" y="6161151"/>
                  </a:cubicBezTo>
                  <a:cubicBezTo>
                    <a:pt x="1146302" y="5172583"/>
                    <a:pt x="1367282" y="4184015"/>
                    <a:pt x="1588643" y="3195574"/>
                  </a:cubicBezTo>
                  <a:cubicBezTo>
                    <a:pt x="1813560" y="2191385"/>
                    <a:pt x="2038604" y="1187323"/>
                    <a:pt x="2264156" y="183261"/>
                  </a:cubicBezTo>
                  <a:cubicBezTo>
                    <a:pt x="2277872" y="122174"/>
                    <a:pt x="2286635" y="59690"/>
                    <a:pt x="2308860" y="635"/>
                  </a:cubicBezTo>
                  <a:cubicBezTo>
                    <a:pt x="4395216" y="635"/>
                    <a:pt x="6481572" y="635"/>
                    <a:pt x="8567928" y="0"/>
                  </a:cubicBezTo>
                  <a:cubicBezTo>
                    <a:pt x="8596249" y="0"/>
                    <a:pt x="8605901" y="3429"/>
                    <a:pt x="8605901" y="35814"/>
                  </a:cubicBezTo>
                  <a:cubicBezTo>
                    <a:pt x="8605139" y="3441066"/>
                    <a:pt x="8605139" y="6846317"/>
                    <a:pt x="8606155" y="10251441"/>
                  </a:cubicBezTo>
                  <a:close/>
                </a:path>
              </a:pathLst>
            </a:custGeom>
            <a:blipFill>
              <a:blip r:embed="rId2"/>
              <a:stretch>
                <a:fillRect l="-39594" t="0" r="-39594" b="0"/>
              </a:stretch>
            </a:blipFill>
          </p:spPr>
        </p:sp>
      </p:grpSp>
      <p:sp>
        <p:nvSpPr>
          <p:cNvPr name="AutoShape 10" id="10"/>
          <p:cNvSpPr/>
          <p:nvPr/>
        </p:nvSpPr>
        <p:spPr>
          <a:xfrm>
            <a:off x="2253231" y="3259816"/>
            <a:ext cx="886383" cy="0"/>
          </a:xfrm>
          <a:prstGeom prst="line">
            <a:avLst/>
          </a:prstGeom>
          <a:ln cap="flat" w="38100">
            <a:solidFill>
              <a:srgbClr val="F9C401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11" id="11"/>
          <p:cNvSpPr/>
          <p:nvPr/>
        </p:nvSpPr>
        <p:spPr>
          <a:xfrm flipH="false" flipV="false" rot="0">
            <a:off x="3139615" y="2913472"/>
            <a:ext cx="3590572" cy="3016081"/>
          </a:xfrm>
          <a:custGeom>
            <a:avLst/>
            <a:gdLst/>
            <a:ahLst/>
            <a:cxnLst/>
            <a:rect r="r" b="b" t="t" l="l"/>
            <a:pathLst>
              <a:path h="3016081" w="3590572">
                <a:moveTo>
                  <a:pt x="0" y="0"/>
                </a:moveTo>
                <a:lnTo>
                  <a:pt x="3590572" y="0"/>
                </a:lnTo>
                <a:lnTo>
                  <a:pt x="3590572" y="3016081"/>
                </a:lnTo>
                <a:lnTo>
                  <a:pt x="0" y="301608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0" y="53662"/>
            <a:ext cx="10143864" cy="5929553"/>
          </a:xfrm>
          <a:custGeom>
            <a:avLst/>
            <a:gdLst/>
            <a:ahLst/>
            <a:cxnLst/>
            <a:rect r="r" b="b" t="t" l="l"/>
            <a:pathLst>
              <a:path h="5929553" w="10143864">
                <a:moveTo>
                  <a:pt x="0" y="0"/>
                </a:moveTo>
                <a:lnTo>
                  <a:pt x="10143864" y="0"/>
                </a:lnTo>
                <a:lnTo>
                  <a:pt x="10143864" y="5929553"/>
                </a:lnTo>
                <a:lnTo>
                  <a:pt x="0" y="59295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000"/>
            </a:blip>
            <a:stretch>
              <a:fillRect l="0" t="-10944" r="0" b="-10944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2253231" y="6438428"/>
            <a:ext cx="7445482" cy="16300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339"/>
              </a:lnSpc>
            </a:pPr>
            <a:r>
              <a:rPr lang="en-US" sz="3499" spc="-69" b="true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“Get your site checked &amp; </a:t>
            </a:r>
            <a:r>
              <a:rPr lang="en-US" sz="3499" spc="-69" b="true">
                <a:solidFill>
                  <a:srgbClr val="F9C401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Supervised</a:t>
            </a:r>
            <a:r>
              <a:rPr lang="en-US" sz="3499" spc="-69" b="true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by a Technical Person”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2253231" y="1595848"/>
            <a:ext cx="7067966" cy="793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049"/>
              </a:lnSpc>
            </a:pPr>
            <a:r>
              <a:rPr lang="en-US" b="true" sz="5499">
                <a:solidFill>
                  <a:srgbClr val="262626"/>
                </a:solidFill>
                <a:latin typeface="Barlow SemiCondensed Bold"/>
                <a:ea typeface="Barlow SemiCondensed Bold"/>
                <a:cs typeface="Barlow SemiCondensed Bold"/>
                <a:sym typeface="Barlow SemiCondensed Bold"/>
              </a:rPr>
              <a:t>TECHNICAL SUPERVISION</a:t>
            </a:r>
          </a:p>
        </p:txBody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662321" y="6982724"/>
            <a:ext cx="19612642" cy="3457970"/>
            <a:chOff x="0" y="0"/>
            <a:chExt cx="4816593" cy="84923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816592" cy="849230"/>
            </a:xfrm>
            <a:custGeom>
              <a:avLst/>
              <a:gdLst/>
              <a:ahLst/>
              <a:cxnLst/>
              <a:rect r="r" b="b" t="t" l="l"/>
              <a:pathLst>
                <a:path h="849230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849230"/>
                  </a:lnTo>
                  <a:lnTo>
                    <a:pt x="0" y="849230"/>
                  </a:lnTo>
                  <a:close/>
                </a:path>
              </a:pathLst>
            </a:custGeom>
            <a:solidFill>
              <a:srgbClr val="262626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19050"/>
              <a:ext cx="4816593" cy="83018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20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2314864" y="4382330"/>
            <a:ext cx="5109398" cy="2129635"/>
            <a:chOff x="0" y="0"/>
            <a:chExt cx="1124819" cy="468833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124819" cy="468833"/>
            </a:xfrm>
            <a:custGeom>
              <a:avLst/>
              <a:gdLst/>
              <a:ahLst/>
              <a:cxnLst/>
              <a:rect r="r" b="b" t="t" l="l"/>
              <a:pathLst>
                <a:path h="468833" w="1124819">
                  <a:moveTo>
                    <a:pt x="0" y="0"/>
                  </a:moveTo>
                  <a:lnTo>
                    <a:pt x="1124819" y="0"/>
                  </a:lnTo>
                  <a:lnTo>
                    <a:pt x="1124819" y="468833"/>
                  </a:lnTo>
                  <a:lnTo>
                    <a:pt x="0" y="468833"/>
                  </a:lnTo>
                  <a:close/>
                </a:path>
              </a:pathLst>
            </a:custGeom>
            <a:solidFill>
              <a:srgbClr val="F9C401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9525"/>
              <a:ext cx="1124819" cy="47835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20"/>
                </a:lnSpc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8059018" y="4382330"/>
            <a:ext cx="5109398" cy="2129635"/>
            <a:chOff x="0" y="0"/>
            <a:chExt cx="1124819" cy="468833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124819" cy="468833"/>
            </a:xfrm>
            <a:custGeom>
              <a:avLst/>
              <a:gdLst/>
              <a:ahLst/>
              <a:cxnLst/>
              <a:rect r="r" b="b" t="t" l="l"/>
              <a:pathLst>
                <a:path h="468833" w="1124819">
                  <a:moveTo>
                    <a:pt x="0" y="0"/>
                  </a:moveTo>
                  <a:lnTo>
                    <a:pt x="1124819" y="0"/>
                  </a:lnTo>
                  <a:lnTo>
                    <a:pt x="1124819" y="468833"/>
                  </a:lnTo>
                  <a:lnTo>
                    <a:pt x="0" y="468833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F9C401"/>
              </a:solidFill>
              <a:prstDash val="solid"/>
              <a:miter/>
            </a:ln>
          </p:spPr>
        </p:sp>
        <p:sp>
          <p:nvSpPr>
            <p:cNvPr name="TextBox 10" id="10"/>
            <p:cNvSpPr txBox="true"/>
            <p:nvPr/>
          </p:nvSpPr>
          <p:spPr>
            <a:xfrm>
              <a:off x="0" y="-9525"/>
              <a:ext cx="1124819" cy="47835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20"/>
                </a:lnSpc>
              </a:pPr>
            </a:p>
          </p:txBody>
        </p:sp>
      </p:grpSp>
      <p:sp>
        <p:nvSpPr>
          <p:cNvPr name="Freeform 11" id="11"/>
          <p:cNvSpPr/>
          <p:nvPr/>
        </p:nvSpPr>
        <p:spPr>
          <a:xfrm flipH="false" flipV="false" rot="0">
            <a:off x="13441289" y="1503860"/>
            <a:ext cx="4323237" cy="4111006"/>
          </a:xfrm>
          <a:custGeom>
            <a:avLst/>
            <a:gdLst/>
            <a:ahLst/>
            <a:cxnLst/>
            <a:rect r="r" b="b" t="t" l="l"/>
            <a:pathLst>
              <a:path h="4111006" w="4323237">
                <a:moveTo>
                  <a:pt x="0" y="0"/>
                </a:moveTo>
                <a:lnTo>
                  <a:pt x="4323237" y="0"/>
                </a:lnTo>
                <a:lnTo>
                  <a:pt x="4323237" y="4111006"/>
                </a:lnTo>
                <a:lnTo>
                  <a:pt x="0" y="41110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13168417" y="6982724"/>
            <a:ext cx="2353022" cy="3038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454"/>
              </a:lnSpc>
            </a:pPr>
            <a:r>
              <a:rPr lang="en-US" sz="2045" b="true">
                <a:solidFill>
                  <a:srgbClr val="262626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Mission</a:t>
            </a:r>
          </a:p>
        </p:txBody>
      </p:sp>
      <p:grpSp>
        <p:nvGrpSpPr>
          <p:cNvPr name="Group 13" id="13"/>
          <p:cNvGrpSpPr/>
          <p:nvPr/>
        </p:nvGrpSpPr>
        <p:grpSpPr>
          <a:xfrm rot="0">
            <a:off x="8059018" y="6703717"/>
            <a:ext cx="5109398" cy="2129635"/>
            <a:chOff x="0" y="0"/>
            <a:chExt cx="1124819" cy="468833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1124819" cy="468833"/>
            </a:xfrm>
            <a:custGeom>
              <a:avLst/>
              <a:gdLst/>
              <a:ahLst/>
              <a:cxnLst/>
              <a:rect r="r" b="b" t="t" l="l"/>
              <a:pathLst>
                <a:path h="468833" w="1124819">
                  <a:moveTo>
                    <a:pt x="0" y="0"/>
                  </a:moveTo>
                  <a:lnTo>
                    <a:pt x="1124819" y="0"/>
                  </a:lnTo>
                  <a:lnTo>
                    <a:pt x="1124819" y="468833"/>
                  </a:lnTo>
                  <a:lnTo>
                    <a:pt x="0" y="468833"/>
                  </a:lnTo>
                  <a:close/>
                </a:path>
              </a:pathLst>
            </a:custGeom>
            <a:solidFill>
              <a:srgbClr val="F9C401"/>
            </a:solidFill>
          </p:spPr>
        </p:sp>
        <p:sp>
          <p:nvSpPr>
            <p:cNvPr name="TextBox 15" id="15"/>
            <p:cNvSpPr txBox="true"/>
            <p:nvPr/>
          </p:nvSpPr>
          <p:spPr>
            <a:xfrm>
              <a:off x="0" y="-9525"/>
              <a:ext cx="1124819" cy="47835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20"/>
                </a:lnSpc>
              </a:pPr>
            </a:p>
          </p:txBody>
        </p:sp>
      </p:grpSp>
      <p:grpSp>
        <p:nvGrpSpPr>
          <p:cNvPr name="Group 16" id="16"/>
          <p:cNvGrpSpPr/>
          <p:nvPr/>
        </p:nvGrpSpPr>
        <p:grpSpPr>
          <a:xfrm rot="0">
            <a:off x="2314864" y="6703717"/>
            <a:ext cx="5109398" cy="2129635"/>
            <a:chOff x="0" y="0"/>
            <a:chExt cx="1124819" cy="468833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1124819" cy="468833"/>
            </a:xfrm>
            <a:custGeom>
              <a:avLst/>
              <a:gdLst/>
              <a:ahLst/>
              <a:cxnLst/>
              <a:rect r="r" b="b" t="t" l="l"/>
              <a:pathLst>
                <a:path h="468833" w="1124819">
                  <a:moveTo>
                    <a:pt x="0" y="0"/>
                  </a:moveTo>
                  <a:lnTo>
                    <a:pt x="1124819" y="0"/>
                  </a:lnTo>
                  <a:lnTo>
                    <a:pt x="1124819" y="468833"/>
                  </a:lnTo>
                  <a:lnTo>
                    <a:pt x="0" y="468833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F9C401"/>
              </a:solidFill>
              <a:prstDash val="solid"/>
              <a:miter/>
            </a:ln>
          </p:spPr>
        </p:sp>
        <p:sp>
          <p:nvSpPr>
            <p:cNvPr name="TextBox 18" id="18"/>
            <p:cNvSpPr txBox="true"/>
            <p:nvPr/>
          </p:nvSpPr>
          <p:spPr>
            <a:xfrm>
              <a:off x="0" y="-9525"/>
              <a:ext cx="1124819" cy="47835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20"/>
                </a:lnSpc>
              </a:pPr>
            </a:p>
          </p:txBody>
        </p:sp>
      </p:grpSp>
      <p:pic>
        <p:nvPicPr>
          <p:cNvPr name="Picture 19" id="19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0">
            <a:off x="14471414" y="516837"/>
            <a:ext cx="2100049" cy="987023"/>
          </a:xfrm>
          <a:prstGeom prst="rect">
            <a:avLst/>
          </a:prstGeom>
        </p:spPr>
      </p:pic>
      <p:sp>
        <p:nvSpPr>
          <p:cNvPr name="TextBox 20" id="20"/>
          <p:cNvSpPr txBox="true"/>
          <p:nvPr/>
        </p:nvSpPr>
        <p:spPr>
          <a:xfrm rot="0">
            <a:off x="2124802" y="631137"/>
            <a:ext cx="8731267" cy="17151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3256"/>
              </a:lnSpc>
            </a:pPr>
            <a:r>
              <a:rPr lang="en-US" b="true" sz="12050">
                <a:solidFill>
                  <a:srgbClr val="262626"/>
                </a:solidFill>
                <a:latin typeface="Barlow SemiCondensed Bold"/>
                <a:ea typeface="Barlow SemiCondensed Bold"/>
                <a:cs typeface="Barlow SemiCondensed Bold"/>
                <a:sym typeface="Barlow SemiCondensed Bold"/>
              </a:rPr>
              <a:t>OH MY GOD!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3352324" y="5161130"/>
            <a:ext cx="2954306" cy="5720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04"/>
              </a:lnSpc>
            </a:pPr>
            <a:r>
              <a:rPr lang="en-US" sz="3753" b="true">
                <a:solidFill>
                  <a:srgbClr val="262626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Designing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5928662" y="3180678"/>
            <a:ext cx="6870519" cy="6665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630"/>
              </a:lnSpc>
            </a:pPr>
            <a:r>
              <a:rPr lang="en-US" sz="3753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How to arrange all this?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9087306" y="5235869"/>
            <a:ext cx="3052824" cy="5720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04"/>
              </a:lnSpc>
            </a:pPr>
            <a:r>
              <a:rPr lang="en-US" sz="3753" b="true">
                <a:solidFill>
                  <a:srgbClr val="262626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All Products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2735128" y="7178716"/>
            <a:ext cx="4306655" cy="11440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04"/>
              </a:lnSpc>
            </a:pPr>
            <a:r>
              <a:rPr lang="en-US" sz="3753" b="true">
                <a:solidFill>
                  <a:srgbClr val="262626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Trained Contractor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8492526" y="7196499"/>
            <a:ext cx="4306655" cy="11440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04"/>
              </a:lnSpc>
            </a:pPr>
            <a:r>
              <a:rPr lang="en-US" sz="3753" b="true">
                <a:solidFill>
                  <a:srgbClr val="262626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Technical Supervision</a:t>
            </a:r>
          </a:p>
        </p:txBody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375DA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662964" y="930275"/>
            <a:ext cx="14962072" cy="28225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0999"/>
              </a:lnSpc>
            </a:pPr>
            <a:r>
              <a:rPr lang="en-US" b="true" sz="9999">
                <a:solidFill>
                  <a:srgbClr val="FFFFFF"/>
                </a:solidFill>
                <a:latin typeface="Barlow SemiCondensed Bold"/>
                <a:ea typeface="Barlow SemiCondensed Bold"/>
                <a:cs typeface="Barlow SemiCondensed Bold"/>
                <a:sym typeface="Barlow SemiCondensed Bold"/>
              </a:rPr>
              <a:t>HERE IS THE SOLUTION</a:t>
            </a:r>
          </a:p>
          <a:p>
            <a:pPr algn="ctr" marL="0" indent="0" lvl="0">
              <a:lnSpc>
                <a:spcPts val="10999"/>
              </a:lnSpc>
            </a:pP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2199813" y="2539430"/>
            <a:ext cx="13888375" cy="5208140"/>
          </a:xfrm>
          <a:custGeom>
            <a:avLst/>
            <a:gdLst/>
            <a:ahLst/>
            <a:cxnLst/>
            <a:rect r="r" b="b" t="t" l="l"/>
            <a:pathLst>
              <a:path h="5208140" w="13888375">
                <a:moveTo>
                  <a:pt x="0" y="0"/>
                </a:moveTo>
                <a:lnTo>
                  <a:pt x="13888374" y="0"/>
                </a:lnTo>
                <a:lnTo>
                  <a:pt x="13888374" y="5208140"/>
                </a:lnTo>
                <a:lnTo>
                  <a:pt x="0" y="520814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4851829" y="7999952"/>
            <a:ext cx="8584343" cy="17827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15"/>
              </a:lnSpc>
              <a:spcBef>
                <a:spcPct val="0"/>
              </a:spcBef>
            </a:pPr>
            <a:r>
              <a:rPr lang="en-US" sz="481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From</a:t>
            </a:r>
          </a:p>
          <a:p>
            <a:pPr algn="ctr">
              <a:lnSpc>
                <a:spcPts val="7215"/>
              </a:lnSpc>
              <a:spcBef>
                <a:spcPct val="0"/>
              </a:spcBef>
            </a:pPr>
            <a:r>
              <a:rPr lang="en-US" sz="481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RATHI INDUSTRIES LIMITED</a:t>
            </a:r>
          </a:p>
        </p:txBody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7536057" y="0"/>
            <a:ext cx="10943871" cy="10287000"/>
            <a:chOff x="0" y="0"/>
            <a:chExt cx="953168" cy="895957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953168" cy="895957"/>
            </a:xfrm>
            <a:custGeom>
              <a:avLst/>
              <a:gdLst/>
              <a:ahLst/>
              <a:cxnLst/>
              <a:rect r="r" b="b" t="t" l="l"/>
              <a:pathLst>
                <a:path h="895957" w="953168">
                  <a:moveTo>
                    <a:pt x="203200" y="0"/>
                  </a:moveTo>
                  <a:lnTo>
                    <a:pt x="953168" y="0"/>
                  </a:lnTo>
                  <a:lnTo>
                    <a:pt x="749968" y="895957"/>
                  </a:lnTo>
                  <a:lnTo>
                    <a:pt x="0" y="895957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262626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101600" y="-38100"/>
              <a:ext cx="749968" cy="93405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1948451" y="5805681"/>
            <a:ext cx="4075010" cy="3452570"/>
            <a:chOff x="0" y="0"/>
            <a:chExt cx="2967734" cy="2514426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967734" cy="2514426"/>
            </a:xfrm>
            <a:custGeom>
              <a:avLst/>
              <a:gdLst/>
              <a:ahLst/>
              <a:cxnLst/>
              <a:rect r="r" b="b" t="t" l="l"/>
              <a:pathLst>
                <a:path h="2514426" w="2967734">
                  <a:moveTo>
                    <a:pt x="0" y="0"/>
                  </a:moveTo>
                  <a:lnTo>
                    <a:pt x="2967734" y="0"/>
                  </a:lnTo>
                  <a:lnTo>
                    <a:pt x="2967734" y="2514426"/>
                  </a:lnTo>
                  <a:lnTo>
                    <a:pt x="0" y="2514426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2967734" cy="255252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940"/>
                </a:lnSpc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11948451" y="1600031"/>
            <a:ext cx="4075010" cy="3452570"/>
            <a:chOff x="0" y="0"/>
            <a:chExt cx="2967734" cy="2514426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2967734" cy="2514426"/>
            </a:xfrm>
            <a:custGeom>
              <a:avLst/>
              <a:gdLst/>
              <a:ahLst/>
              <a:cxnLst/>
              <a:rect r="r" b="b" t="t" l="l"/>
              <a:pathLst>
                <a:path h="2514426" w="2967734">
                  <a:moveTo>
                    <a:pt x="0" y="0"/>
                  </a:moveTo>
                  <a:lnTo>
                    <a:pt x="2967734" y="0"/>
                  </a:lnTo>
                  <a:lnTo>
                    <a:pt x="2967734" y="2514426"/>
                  </a:lnTo>
                  <a:lnTo>
                    <a:pt x="0" y="2514426"/>
                  </a:lnTo>
                  <a:close/>
                </a:path>
              </a:pathLst>
            </a:custGeom>
            <a:solidFill>
              <a:srgbClr val="F9C401"/>
            </a:solidFill>
            <a:ln cap="sq">
              <a:noFill/>
              <a:prstDash val="solid"/>
              <a:miter/>
            </a:ln>
          </p:spPr>
        </p:sp>
        <p:sp>
          <p:nvSpPr>
            <p:cNvPr name="TextBox 10" id="10"/>
            <p:cNvSpPr txBox="true"/>
            <p:nvPr/>
          </p:nvSpPr>
          <p:spPr>
            <a:xfrm>
              <a:off x="0" y="-38100"/>
              <a:ext cx="2967734" cy="255252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940"/>
                </a:lnSpc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7536057" y="1602220"/>
            <a:ext cx="4075010" cy="3452570"/>
            <a:chOff x="0" y="0"/>
            <a:chExt cx="2967734" cy="2514426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2967734" cy="2514426"/>
            </a:xfrm>
            <a:custGeom>
              <a:avLst/>
              <a:gdLst/>
              <a:ahLst/>
              <a:cxnLst/>
              <a:rect r="r" b="b" t="t" l="l"/>
              <a:pathLst>
                <a:path h="2514426" w="2967734">
                  <a:moveTo>
                    <a:pt x="0" y="0"/>
                  </a:moveTo>
                  <a:lnTo>
                    <a:pt x="2967734" y="0"/>
                  </a:lnTo>
                  <a:lnTo>
                    <a:pt x="2967734" y="2514426"/>
                  </a:lnTo>
                  <a:lnTo>
                    <a:pt x="0" y="2514426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name="TextBox 13" id="13"/>
            <p:cNvSpPr txBox="true"/>
            <p:nvPr/>
          </p:nvSpPr>
          <p:spPr>
            <a:xfrm>
              <a:off x="0" y="-38100"/>
              <a:ext cx="2967734" cy="255252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940"/>
                </a:lnSpc>
              </a:pP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7536057" y="5812026"/>
            <a:ext cx="4075010" cy="3452570"/>
            <a:chOff x="0" y="0"/>
            <a:chExt cx="2967734" cy="2514426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2967734" cy="2514426"/>
            </a:xfrm>
            <a:custGeom>
              <a:avLst/>
              <a:gdLst/>
              <a:ahLst/>
              <a:cxnLst/>
              <a:rect r="r" b="b" t="t" l="l"/>
              <a:pathLst>
                <a:path h="2514426" w="2967734">
                  <a:moveTo>
                    <a:pt x="0" y="0"/>
                  </a:moveTo>
                  <a:lnTo>
                    <a:pt x="2967734" y="0"/>
                  </a:lnTo>
                  <a:lnTo>
                    <a:pt x="2967734" y="2514426"/>
                  </a:lnTo>
                  <a:lnTo>
                    <a:pt x="0" y="2514426"/>
                  </a:lnTo>
                  <a:close/>
                </a:path>
              </a:pathLst>
            </a:custGeom>
            <a:solidFill>
              <a:srgbClr val="F9C401"/>
            </a:solidFill>
            <a:ln cap="sq">
              <a:noFill/>
              <a:prstDash val="solid"/>
              <a:miter/>
            </a:ln>
          </p:spPr>
        </p:sp>
        <p:sp>
          <p:nvSpPr>
            <p:cNvPr name="TextBox 16" id="16"/>
            <p:cNvSpPr txBox="true"/>
            <p:nvPr/>
          </p:nvSpPr>
          <p:spPr>
            <a:xfrm>
              <a:off x="0" y="-38100"/>
              <a:ext cx="2967734" cy="255252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940"/>
                </a:lnSpc>
              </a:pPr>
            </a:p>
          </p:txBody>
        </p:sp>
      </p:grpSp>
      <p:grpSp>
        <p:nvGrpSpPr>
          <p:cNvPr name="Group 17" id="17"/>
          <p:cNvGrpSpPr/>
          <p:nvPr/>
        </p:nvGrpSpPr>
        <p:grpSpPr>
          <a:xfrm rot="0">
            <a:off x="13449314" y="5238945"/>
            <a:ext cx="1116060" cy="1116060"/>
            <a:chOff x="0" y="0"/>
            <a:chExt cx="812800" cy="812800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9C401"/>
            </a:solidFill>
          </p:spPr>
        </p:sp>
        <p:sp>
          <p:nvSpPr>
            <p:cNvPr name="TextBox 19" id="19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940"/>
                </a:lnSpc>
              </a:pPr>
            </a:p>
          </p:txBody>
        </p:sp>
      </p:grpSp>
      <p:grpSp>
        <p:nvGrpSpPr>
          <p:cNvPr name="Group 20" id="20"/>
          <p:cNvGrpSpPr/>
          <p:nvPr/>
        </p:nvGrpSpPr>
        <p:grpSpPr>
          <a:xfrm rot="0">
            <a:off x="13449314" y="1033295"/>
            <a:ext cx="1116060" cy="1116060"/>
            <a:chOff x="0" y="0"/>
            <a:chExt cx="812800" cy="812800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262626"/>
              </a:solidFill>
              <a:prstDash val="solid"/>
              <a:miter/>
            </a:ln>
          </p:spPr>
        </p:sp>
        <p:sp>
          <p:nvSpPr>
            <p:cNvPr name="TextBox 22" id="22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940"/>
                </a:lnSpc>
              </a:pPr>
            </a:p>
          </p:txBody>
        </p:sp>
      </p:grpSp>
      <p:grpSp>
        <p:nvGrpSpPr>
          <p:cNvPr name="Group 23" id="23"/>
          <p:cNvGrpSpPr/>
          <p:nvPr/>
        </p:nvGrpSpPr>
        <p:grpSpPr>
          <a:xfrm rot="0">
            <a:off x="9036920" y="1035484"/>
            <a:ext cx="1116060" cy="1116060"/>
            <a:chOff x="0" y="0"/>
            <a:chExt cx="812800" cy="812800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9C401"/>
            </a:solidFill>
          </p:spPr>
        </p:sp>
        <p:sp>
          <p:nvSpPr>
            <p:cNvPr name="TextBox 25" id="25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940"/>
                </a:lnSpc>
              </a:pPr>
            </a:p>
          </p:txBody>
        </p:sp>
      </p:grpSp>
      <p:grpSp>
        <p:nvGrpSpPr>
          <p:cNvPr name="Group 26" id="26"/>
          <p:cNvGrpSpPr/>
          <p:nvPr/>
        </p:nvGrpSpPr>
        <p:grpSpPr>
          <a:xfrm rot="0">
            <a:off x="9036920" y="5245290"/>
            <a:ext cx="1116060" cy="1116060"/>
            <a:chOff x="0" y="0"/>
            <a:chExt cx="812800" cy="812800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262626"/>
              </a:solidFill>
              <a:prstDash val="solid"/>
              <a:miter/>
            </a:ln>
          </p:spPr>
        </p:sp>
        <p:sp>
          <p:nvSpPr>
            <p:cNvPr name="TextBox 28" id="28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940"/>
                </a:lnSpc>
              </a:pPr>
            </a:p>
          </p:txBody>
        </p:sp>
      </p:grpSp>
      <p:grpSp>
        <p:nvGrpSpPr>
          <p:cNvPr name="Group 29" id="29"/>
          <p:cNvGrpSpPr/>
          <p:nvPr/>
        </p:nvGrpSpPr>
        <p:grpSpPr>
          <a:xfrm rot="0">
            <a:off x="0" y="3326316"/>
            <a:ext cx="7202682" cy="3257496"/>
            <a:chOff x="0" y="0"/>
            <a:chExt cx="3922224" cy="1773871"/>
          </a:xfrm>
        </p:grpSpPr>
        <p:sp>
          <p:nvSpPr>
            <p:cNvPr name="Freeform 30" id="30"/>
            <p:cNvSpPr/>
            <p:nvPr/>
          </p:nvSpPr>
          <p:spPr>
            <a:xfrm flipH="false" flipV="false" rot="0">
              <a:off x="0" y="0"/>
              <a:ext cx="3922224" cy="1773872"/>
            </a:xfrm>
            <a:custGeom>
              <a:avLst/>
              <a:gdLst/>
              <a:ahLst/>
              <a:cxnLst/>
              <a:rect r="r" b="b" t="t" l="l"/>
              <a:pathLst>
                <a:path h="1773872" w="3922224">
                  <a:moveTo>
                    <a:pt x="0" y="0"/>
                  </a:moveTo>
                  <a:lnTo>
                    <a:pt x="3922224" y="0"/>
                  </a:lnTo>
                  <a:lnTo>
                    <a:pt x="3922224" y="1773872"/>
                  </a:lnTo>
                  <a:lnTo>
                    <a:pt x="0" y="1773872"/>
                  </a:lnTo>
                  <a:close/>
                </a:path>
              </a:pathLst>
            </a:custGeom>
            <a:blipFill>
              <a:blip r:embed="rId2"/>
              <a:stretch>
                <a:fillRect l="-673" t="0" r="-673" b="0"/>
              </a:stretch>
            </a:blipFill>
          </p:spPr>
        </p:sp>
      </p:grpSp>
      <p:sp>
        <p:nvSpPr>
          <p:cNvPr name="TextBox 31" id="31"/>
          <p:cNvSpPr txBox="true"/>
          <p:nvPr/>
        </p:nvSpPr>
        <p:spPr>
          <a:xfrm rot="0">
            <a:off x="11999111" y="7100161"/>
            <a:ext cx="4024351" cy="8858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99"/>
              </a:lnSpc>
            </a:pPr>
            <a:r>
              <a:rPr lang="en-US" sz="2999" b="true">
                <a:solidFill>
                  <a:srgbClr val="262626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Engage for Technical Support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11973781" y="3040566"/>
            <a:ext cx="4024351" cy="8858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99"/>
              </a:lnSpc>
            </a:pPr>
            <a:r>
              <a:rPr lang="en-US" sz="2999" b="true">
                <a:solidFill>
                  <a:srgbClr val="262626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Approach for Workmanship</a:t>
            </a:r>
          </a:p>
        </p:txBody>
      </p:sp>
      <p:sp>
        <p:nvSpPr>
          <p:cNvPr name="TextBox 33" id="33"/>
          <p:cNvSpPr txBox="true"/>
          <p:nvPr/>
        </p:nvSpPr>
        <p:spPr>
          <a:xfrm rot="0">
            <a:off x="7582774" y="2964366"/>
            <a:ext cx="4024351" cy="8858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99"/>
              </a:lnSpc>
            </a:pPr>
            <a:r>
              <a:rPr lang="en-US" sz="2999" b="true">
                <a:solidFill>
                  <a:srgbClr val="262626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Consult for Design Support</a:t>
            </a:r>
          </a:p>
        </p:txBody>
      </p:sp>
      <p:sp>
        <p:nvSpPr>
          <p:cNvPr name="TextBox 34" id="34"/>
          <p:cNvSpPr txBox="true"/>
          <p:nvPr/>
        </p:nvSpPr>
        <p:spPr>
          <a:xfrm rot="0">
            <a:off x="7561386" y="7176361"/>
            <a:ext cx="4024351" cy="8858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99"/>
              </a:lnSpc>
            </a:pPr>
            <a:r>
              <a:rPr lang="en-US" sz="2999" b="true">
                <a:solidFill>
                  <a:srgbClr val="262626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Reach for Good Products</a:t>
            </a:r>
          </a:p>
        </p:txBody>
      </p:sp>
      <p:sp>
        <p:nvSpPr>
          <p:cNvPr name="TextBox 35" id="35"/>
          <p:cNvSpPr txBox="true"/>
          <p:nvPr/>
        </p:nvSpPr>
        <p:spPr>
          <a:xfrm rot="0">
            <a:off x="13449314" y="5514465"/>
            <a:ext cx="1116060" cy="584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00"/>
              </a:lnSpc>
            </a:pPr>
            <a:r>
              <a:rPr lang="en-US" b="true" sz="4000">
                <a:solidFill>
                  <a:srgbClr val="262626"/>
                </a:solidFill>
                <a:latin typeface="Barlow SemiCondensed Bold"/>
                <a:ea typeface="Barlow SemiCondensed Bold"/>
                <a:cs typeface="Barlow SemiCondensed Bold"/>
                <a:sym typeface="Barlow SemiCondensed Bold"/>
              </a:rPr>
              <a:t>E</a:t>
            </a:r>
          </a:p>
        </p:txBody>
      </p:sp>
      <p:sp>
        <p:nvSpPr>
          <p:cNvPr name="TextBox 36" id="36"/>
          <p:cNvSpPr txBox="true"/>
          <p:nvPr/>
        </p:nvSpPr>
        <p:spPr>
          <a:xfrm rot="0">
            <a:off x="13449314" y="1308816"/>
            <a:ext cx="1116060" cy="584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00"/>
              </a:lnSpc>
            </a:pPr>
            <a:r>
              <a:rPr lang="en-US" b="true" sz="4000">
                <a:solidFill>
                  <a:srgbClr val="262626"/>
                </a:solidFill>
                <a:latin typeface="Barlow SemiCondensed Bold"/>
                <a:ea typeface="Barlow SemiCondensed Bold"/>
                <a:cs typeface="Barlow SemiCondensed Bold"/>
                <a:sym typeface="Barlow SemiCondensed Bold"/>
              </a:rPr>
              <a:t>A</a:t>
            </a:r>
          </a:p>
        </p:txBody>
      </p:sp>
      <p:sp>
        <p:nvSpPr>
          <p:cNvPr name="TextBox 37" id="37"/>
          <p:cNvSpPr txBox="true"/>
          <p:nvPr/>
        </p:nvSpPr>
        <p:spPr>
          <a:xfrm rot="0">
            <a:off x="9036920" y="1311005"/>
            <a:ext cx="1116060" cy="584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00"/>
              </a:lnSpc>
            </a:pPr>
            <a:r>
              <a:rPr lang="en-US" b="true" sz="4000">
                <a:solidFill>
                  <a:srgbClr val="262626"/>
                </a:solidFill>
                <a:latin typeface="Barlow SemiCondensed Bold"/>
                <a:ea typeface="Barlow SemiCondensed Bold"/>
                <a:cs typeface="Barlow SemiCondensed Bold"/>
                <a:sym typeface="Barlow SemiCondensed Bold"/>
              </a:rPr>
              <a:t>C</a:t>
            </a:r>
          </a:p>
        </p:txBody>
      </p:sp>
      <p:sp>
        <p:nvSpPr>
          <p:cNvPr name="TextBox 38" id="38"/>
          <p:cNvSpPr txBox="true"/>
          <p:nvPr/>
        </p:nvSpPr>
        <p:spPr>
          <a:xfrm rot="0">
            <a:off x="9036920" y="5520810"/>
            <a:ext cx="1116060" cy="584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00"/>
              </a:lnSpc>
            </a:pPr>
            <a:r>
              <a:rPr lang="en-US" b="true" sz="4000">
                <a:solidFill>
                  <a:srgbClr val="262626"/>
                </a:solidFill>
                <a:latin typeface="Barlow SemiCondensed Bold"/>
                <a:ea typeface="Barlow SemiCondensed Bold"/>
                <a:cs typeface="Barlow SemiCondensed Bold"/>
                <a:sym typeface="Barlow SemiCondensed Bold"/>
              </a:rPr>
              <a:t>R</a:t>
            </a:r>
          </a:p>
        </p:txBody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375DA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7559638" y="1702756"/>
            <a:ext cx="9699662" cy="8069894"/>
          </a:xfrm>
          <a:prstGeom prst="rect">
            <a:avLst/>
          </a:prstGeom>
          <a:solidFill>
            <a:srgbClr val="262626"/>
          </a:solidFill>
        </p:spPr>
      </p:sp>
      <p:grpSp>
        <p:nvGrpSpPr>
          <p:cNvPr name="Group 3" id="3"/>
          <p:cNvGrpSpPr/>
          <p:nvPr/>
        </p:nvGrpSpPr>
        <p:grpSpPr>
          <a:xfrm rot="0">
            <a:off x="7559638" y="1623073"/>
            <a:ext cx="9699662" cy="8149577"/>
            <a:chOff x="0" y="0"/>
            <a:chExt cx="2965631" cy="2491699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965631" cy="2491699"/>
            </a:xfrm>
            <a:custGeom>
              <a:avLst/>
              <a:gdLst/>
              <a:ahLst/>
              <a:cxnLst/>
              <a:rect r="r" b="b" t="t" l="l"/>
              <a:pathLst>
                <a:path h="2491699" w="2965631">
                  <a:moveTo>
                    <a:pt x="0" y="0"/>
                  </a:moveTo>
                  <a:lnTo>
                    <a:pt x="2965631" y="0"/>
                  </a:lnTo>
                  <a:lnTo>
                    <a:pt x="2965631" y="2491699"/>
                  </a:lnTo>
                  <a:lnTo>
                    <a:pt x="0" y="249169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name="Group 5" id="5"/>
          <p:cNvGrpSpPr/>
          <p:nvPr/>
        </p:nvGrpSpPr>
        <p:grpSpPr>
          <a:xfrm rot="0">
            <a:off x="7559638" y="1623073"/>
            <a:ext cx="9939868" cy="8069894"/>
            <a:chOff x="0" y="0"/>
            <a:chExt cx="2113446" cy="1715846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113446" cy="1715846"/>
            </a:xfrm>
            <a:custGeom>
              <a:avLst/>
              <a:gdLst/>
              <a:ahLst/>
              <a:cxnLst/>
              <a:rect r="r" b="b" t="t" l="l"/>
              <a:pathLst>
                <a:path h="1715846" w="2113446">
                  <a:moveTo>
                    <a:pt x="0" y="0"/>
                  </a:moveTo>
                  <a:lnTo>
                    <a:pt x="2113446" y="0"/>
                  </a:lnTo>
                  <a:lnTo>
                    <a:pt x="2113446" y="1715846"/>
                  </a:lnTo>
                  <a:lnTo>
                    <a:pt x="0" y="1715846"/>
                  </a:lnTo>
                  <a:close/>
                </a:path>
              </a:pathLst>
            </a:custGeom>
            <a:blipFill>
              <a:blip r:embed="rId2"/>
              <a:stretch>
                <a:fillRect l="0" t="-4850" r="0" b="-4850"/>
              </a:stretch>
            </a:blipFill>
          </p:spPr>
        </p:sp>
      </p:grpSp>
      <p:grpSp>
        <p:nvGrpSpPr>
          <p:cNvPr name="Group 7" id="7"/>
          <p:cNvGrpSpPr/>
          <p:nvPr/>
        </p:nvGrpSpPr>
        <p:grpSpPr>
          <a:xfrm rot="0">
            <a:off x="0" y="0"/>
            <a:ext cx="6982269" cy="5983869"/>
            <a:chOff x="0" y="0"/>
            <a:chExt cx="9309692" cy="7978492"/>
          </a:xfrm>
        </p:grpSpPr>
        <p:sp>
          <p:nvSpPr>
            <p:cNvPr name="AutoShape 8" id="8"/>
            <p:cNvSpPr/>
            <p:nvPr/>
          </p:nvSpPr>
          <p:spPr>
            <a:xfrm rot="0">
              <a:off x="0" y="0"/>
              <a:ext cx="9309692" cy="7978492"/>
            </a:xfrm>
            <a:prstGeom prst="rect">
              <a:avLst/>
            </a:prstGeom>
            <a:solidFill>
              <a:srgbClr val="262626"/>
            </a:solidFill>
          </p:spPr>
        </p:sp>
        <p:sp>
          <p:nvSpPr>
            <p:cNvPr name="TextBox 9" id="9"/>
            <p:cNvSpPr txBox="true"/>
            <p:nvPr/>
          </p:nvSpPr>
          <p:spPr>
            <a:xfrm rot="0">
              <a:off x="524778" y="609216"/>
              <a:ext cx="8260135" cy="474764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9324"/>
                </a:lnSpc>
              </a:pPr>
              <a:r>
                <a:rPr lang="en-US" b="true" sz="8400">
                  <a:solidFill>
                    <a:srgbClr val="FFFFFF"/>
                  </a:solidFill>
                  <a:latin typeface="Barlow SemiCondensed Bold"/>
                  <a:ea typeface="Barlow SemiCondensed Bold"/>
                  <a:cs typeface="Barlow SemiCondensed Bold"/>
                  <a:sym typeface="Barlow SemiCondensed Bold"/>
                </a:rPr>
                <a:t>C - CONSULT FOR DESIGN SUPPORT</a:t>
              </a:r>
            </a:p>
          </p:txBody>
        </p:sp>
        <p:sp>
          <p:nvSpPr>
            <p:cNvPr name="TextBox 10" id="10"/>
            <p:cNvSpPr txBox="true"/>
            <p:nvPr/>
          </p:nvSpPr>
          <p:spPr>
            <a:xfrm rot="0">
              <a:off x="524778" y="5701829"/>
              <a:ext cx="8260135" cy="173412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3520"/>
                </a:lnSpc>
              </a:pPr>
              <a:r>
                <a:rPr lang="en-US" sz="2514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STELMAX helps in making structural design along with assessment of items required for making the steel cage.</a:t>
              </a:r>
            </a:p>
          </p:txBody>
        </p:sp>
      </p:grp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6587078" y="8985210"/>
            <a:ext cx="1892849" cy="546180"/>
            <a:chOff x="0" y="0"/>
            <a:chExt cx="3105041" cy="895957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3105041" cy="895957"/>
            </a:xfrm>
            <a:custGeom>
              <a:avLst/>
              <a:gdLst/>
              <a:ahLst/>
              <a:cxnLst/>
              <a:rect r="r" b="b" t="t" l="l"/>
              <a:pathLst>
                <a:path h="895957" w="3105041">
                  <a:moveTo>
                    <a:pt x="203200" y="0"/>
                  </a:moveTo>
                  <a:lnTo>
                    <a:pt x="3105041" y="0"/>
                  </a:lnTo>
                  <a:lnTo>
                    <a:pt x="2901841" y="895957"/>
                  </a:lnTo>
                  <a:lnTo>
                    <a:pt x="0" y="895957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9C401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101600" y="-38100"/>
              <a:ext cx="2901841" cy="93405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pic>
        <p:nvPicPr>
          <p:cNvPr name="Picture 5" id="5"/>
          <p:cNvPicPr>
            <a:picLocks noChangeAspect="true"/>
          </p:cNvPicPr>
          <p:nvPr/>
        </p:nvPicPr>
        <p:blipFill>
          <a:blip r:embed="rId2"/>
          <a:srcRect l="0" t="0" r="0" b="0"/>
          <a:stretch>
            <a:fillRect/>
          </a:stretch>
        </p:blipFill>
        <p:spPr>
          <a:xfrm flipH="true" flipV="false" rot="0">
            <a:off x="9062139" y="33337"/>
            <a:ext cx="1897077" cy="1770605"/>
          </a:xfrm>
          <a:prstGeom prst="rect">
            <a:avLst/>
          </a:prstGeom>
        </p:spPr>
      </p:pic>
      <p:sp>
        <p:nvSpPr>
          <p:cNvPr name="Freeform 6" id="6"/>
          <p:cNvSpPr/>
          <p:nvPr/>
        </p:nvSpPr>
        <p:spPr>
          <a:xfrm flipH="false" flipV="false" rot="0">
            <a:off x="8212536" y="0"/>
            <a:ext cx="10599883" cy="10287000"/>
          </a:xfrm>
          <a:custGeom>
            <a:avLst/>
            <a:gdLst/>
            <a:ahLst/>
            <a:cxnLst/>
            <a:rect r="r" b="b" t="t" l="l"/>
            <a:pathLst>
              <a:path h="10287000" w="10599883">
                <a:moveTo>
                  <a:pt x="0" y="0"/>
                </a:moveTo>
                <a:lnTo>
                  <a:pt x="10599883" y="0"/>
                </a:lnTo>
                <a:lnTo>
                  <a:pt x="10599883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2968" t="0" r="-22968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699446" y="1842043"/>
            <a:ext cx="7283467" cy="39653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205"/>
              </a:lnSpc>
            </a:pPr>
            <a:r>
              <a:rPr lang="en-US" sz="4731" b="true">
                <a:solidFill>
                  <a:srgbClr val="262626"/>
                </a:solidFill>
                <a:latin typeface="Barlow SemiCondensed Bold"/>
                <a:ea typeface="Barlow SemiCondensed Bold"/>
                <a:cs typeface="Barlow SemiCondensed Bold"/>
                <a:sym typeface="Barlow SemiCondensed Bold"/>
              </a:rPr>
              <a:t>A</a:t>
            </a:r>
            <a:r>
              <a:rPr lang="en-US" sz="4731">
                <a:solidFill>
                  <a:srgbClr val="262626"/>
                </a:solidFill>
                <a:latin typeface="Barlow SemiCondensed"/>
                <a:ea typeface="Barlow SemiCondensed"/>
                <a:cs typeface="Barlow SemiCondensed"/>
                <a:sym typeface="Barlow SemiCondensed"/>
              </a:rPr>
              <a:t> </a:t>
            </a:r>
            <a:r>
              <a:rPr lang="en-US" sz="4731" b="true">
                <a:solidFill>
                  <a:srgbClr val="262626"/>
                </a:solidFill>
                <a:latin typeface="Barlow SemiCondensed Bold"/>
                <a:ea typeface="Barlow SemiCondensed Bold"/>
                <a:cs typeface="Barlow SemiCondensed Bold"/>
                <a:sym typeface="Barlow SemiCondensed Bold"/>
              </a:rPr>
              <a:t>HOUSE</a:t>
            </a:r>
            <a:r>
              <a:rPr lang="en-US" sz="4731">
                <a:solidFill>
                  <a:srgbClr val="262626"/>
                </a:solidFill>
                <a:latin typeface="Barlow SemiCondensed"/>
                <a:ea typeface="Barlow SemiCondensed"/>
                <a:cs typeface="Barlow SemiCondensed"/>
                <a:sym typeface="Barlow SemiCondensed"/>
              </a:rPr>
              <a:t> </a:t>
            </a:r>
            <a:r>
              <a:rPr lang="en-US" sz="4731" b="true">
                <a:solidFill>
                  <a:srgbClr val="262626"/>
                </a:solidFill>
                <a:latin typeface="Barlow SemiCondensed Bold"/>
                <a:ea typeface="Barlow SemiCondensed Bold"/>
                <a:cs typeface="Barlow SemiCondensed Bold"/>
                <a:sym typeface="Barlow SemiCondensed Bold"/>
              </a:rPr>
              <a:t>IS</a:t>
            </a:r>
            <a:r>
              <a:rPr lang="en-US" sz="4731" b="true">
                <a:solidFill>
                  <a:srgbClr val="F40000"/>
                </a:solidFill>
                <a:latin typeface="Barlow SemiCondensed Bold"/>
                <a:ea typeface="Barlow SemiCondensed Bold"/>
                <a:cs typeface="Barlow SemiCondensed Bold"/>
                <a:sym typeface="Barlow SemiCondensed Bold"/>
              </a:rPr>
              <a:t> NOT</a:t>
            </a:r>
            <a:r>
              <a:rPr lang="en-US" sz="4731" b="true">
                <a:solidFill>
                  <a:srgbClr val="262626"/>
                </a:solidFill>
                <a:latin typeface="Barlow SemiCondensed Bold"/>
                <a:ea typeface="Barlow SemiCondensed Bold"/>
                <a:cs typeface="Barlow SemiCondensed Bold"/>
                <a:sym typeface="Barlow SemiCondensed Bold"/>
              </a:rPr>
              <a:t>JUST A </a:t>
            </a:r>
            <a:r>
              <a:rPr lang="en-US" sz="4731">
                <a:solidFill>
                  <a:srgbClr val="262626"/>
                </a:solidFill>
                <a:latin typeface="Barlow SemiCondensed"/>
                <a:ea typeface="Barlow SemiCondensed"/>
                <a:cs typeface="Barlow SemiCondensed"/>
                <a:sym typeface="Barlow SemiCondensed"/>
              </a:rPr>
              <a:t> </a:t>
            </a:r>
            <a:r>
              <a:rPr lang="en-US" sz="4731" b="true">
                <a:solidFill>
                  <a:srgbClr val="262626"/>
                </a:solidFill>
                <a:latin typeface="Barlow SemiCondensed Bold"/>
                <a:ea typeface="Barlow SemiCondensed Bold"/>
                <a:cs typeface="Barlow SemiCondensed Bold"/>
                <a:sym typeface="Barlow SemiCondensed Bold"/>
              </a:rPr>
              <a:t>STATUS SYMBOL. IT IS A BASIC NEED BECAUSE..</a:t>
            </a:r>
          </a:p>
          <a:p>
            <a:pPr algn="l">
              <a:lnSpc>
                <a:spcPts val="5205"/>
              </a:lnSpc>
            </a:pPr>
          </a:p>
          <a:p>
            <a:pPr algn="l">
              <a:lnSpc>
                <a:spcPts val="5205"/>
              </a:lnSpc>
            </a:pPr>
          </a:p>
          <a:p>
            <a:pPr algn="l">
              <a:lnSpc>
                <a:spcPts val="5205"/>
              </a:lnSpc>
            </a:pPr>
          </a:p>
        </p:txBody>
      </p:sp>
      <p:sp>
        <p:nvSpPr>
          <p:cNvPr name="TextBox 8" id="8"/>
          <p:cNvSpPr txBox="true"/>
          <p:nvPr/>
        </p:nvSpPr>
        <p:spPr>
          <a:xfrm rot="0">
            <a:off x="-257175" y="5330100"/>
            <a:ext cx="8741914" cy="29361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629"/>
              </a:lnSpc>
              <a:spcBef>
                <a:spcPct val="0"/>
              </a:spcBef>
            </a:pPr>
            <a:r>
              <a:rPr lang="en-US" b="true" sz="6878">
                <a:solidFill>
                  <a:srgbClr val="F4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IT</a:t>
            </a:r>
            <a:r>
              <a:rPr lang="en-US" b="true" sz="6878">
                <a:solidFill>
                  <a:srgbClr val="F4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IS YOUR </a:t>
            </a:r>
          </a:p>
          <a:p>
            <a:pPr algn="ctr">
              <a:lnSpc>
                <a:spcPts val="14248"/>
              </a:lnSpc>
              <a:spcBef>
                <a:spcPct val="0"/>
              </a:spcBef>
            </a:pPr>
            <a:r>
              <a:rPr lang="en-US" b="true" sz="10177">
                <a:solidFill>
                  <a:srgbClr val="F4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PROTECTOR</a:t>
            </a:r>
          </a:p>
        </p:txBody>
      </p: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375DA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6743700" y="1028700"/>
            <a:ext cx="11544300" cy="6072236"/>
            <a:chOff x="0" y="0"/>
            <a:chExt cx="1886746" cy="992418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886746" cy="992418"/>
            </a:xfrm>
            <a:custGeom>
              <a:avLst/>
              <a:gdLst/>
              <a:ahLst/>
              <a:cxnLst/>
              <a:rect r="r" b="b" t="t" l="l"/>
              <a:pathLst>
                <a:path h="992418" w="1886746">
                  <a:moveTo>
                    <a:pt x="0" y="0"/>
                  </a:moveTo>
                  <a:lnTo>
                    <a:pt x="1886746" y="0"/>
                  </a:lnTo>
                  <a:lnTo>
                    <a:pt x="1886746" y="992418"/>
                  </a:lnTo>
                  <a:lnTo>
                    <a:pt x="0" y="992418"/>
                  </a:lnTo>
                  <a:close/>
                </a:path>
              </a:pathLst>
            </a:custGeom>
            <a:blipFill>
              <a:blip r:embed="rId2"/>
              <a:stretch>
                <a:fillRect l="0" t="-29552" r="0" b="-29552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0" y="6698689"/>
            <a:ext cx="18488025" cy="3161787"/>
            <a:chOff x="0" y="0"/>
            <a:chExt cx="3384920" cy="578883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3384920" cy="578883"/>
            </a:xfrm>
            <a:custGeom>
              <a:avLst/>
              <a:gdLst/>
              <a:ahLst/>
              <a:cxnLst/>
              <a:rect r="r" b="b" t="t" l="l"/>
              <a:pathLst>
                <a:path h="578883" w="3384920">
                  <a:moveTo>
                    <a:pt x="0" y="0"/>
                  </a:moveTo>
                  <a:lnTo>
                    <a:pt x="3384920" y="0"/>
                  </a:lnTo>
                  <a:lnTo>
                    <a:pt x="3384920" y="578883"/>
                  </a:lnTo>
                  <a:lnTo>
                    <a:pt x="0" y="578883"/>
                  </a:lnTo>
                  <a:close/>
                </a:path>
              </a:pathLst>
            </a:custGeom>
            <a:solidFill>
              <a:srgbClr val="1F1A17"/>
            </a:solidFill>
            <a:ln cap="sq">
              <a:noFill/>
              <a:prstDash val="solid"/>
              <a:miter/>
            </a:ln>
          </p:spPr>
        </p:sp>
        <p:sp>
          <p:nvSpPr>
            <p:cNvPr name="TextBox 6" id="6"/>
            <p:cNvSpPr txBox="true"/>
            <p:nvPr/>
          </p:nvSpPr>
          <p:spPr>
            <a:xfrm>
              <a:off x="0" y="9525"/>
              <a:ext cx="3384920" cy="56935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5399"/>
                </a:lnSpc>
              </a:pPr>
            </a:p>
          </p:txBody>
        </p:sp>
      </p:grpSp>
      <p:sp>
        <p:nvSpPr>
          <p:cNvPr name="TextBox 7" id="7"/>
          <p:cNvSpPr txBox="true"/>
          <p:nvPr/>
        </p:nvSpPr>
        <p:spPr>
          <a:xfrm rot="0">
            <a:off x="510592" y="7443836"/>
            <a:ext cx="17266815" cy="12255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902"/>
              </a:lnSpc>
              <a:spcBef>
                <a:spcPct val="0"/>
              </a:spcBef>
            </a:pPr>
            <a:r>
              <a:rPr lang="en-US" b="true" sz="3501">
                <a:solidFill>
                  <a:srgbClr val="FEA702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STELMAX</a:t>
            </a:r>
            <a:r>
              <a:rPr lang="en-US" sz="3501">
                <a:solidFill>
                  <a:srgbClr val="FEA70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50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provides on site training to contractors. If required, it also provides a list of company trained contractors in every area.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-1166901" y="1342178"/>
            <a:ext cx="8922040" cy="16599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682"/>
              </a:lnSpc>
              <a:spcBef>
                <a:spcPct val="0"/>
              </a:spcBef>
            </a:pPr>
            <a:r>
              <a:rPr lang="en-US" b="true" sz="4773">
                <a:solidFill>
                  <a:srgbClr val="FEA702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 </a:t>
            </a:r>
            <a:r>
              <a:rPr lang="en-US" b="true" sz="4773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-</a:t>
            </a:r>
            <a:r>
              <a:rPr lang="en-US" b="true" sz="4773">
                <a:solidFill>
                  <a:srgbClr val="1F1A17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b="true" sz="4773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APPROACH FOR WORKMANSHIP</a:t>
            </a:r>
          </a:p>
        </p:txBody>
      </p: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375DA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7178804"/>
            <a:ext cx="18302287" cy="3108196"/>
            <a:chOff x="0" y="0"/>
            <a:chExt cx="4820355" cy="818619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820355" cy="818619"/>
            </a:xfrm>
            <a:custGeom>
              <a:avLst/>
              <a:gdLst/>
              <a:ahLst/>
              <a:cxnLst/>
              <a:rect r="r" b="b" t="t" l="l"/>
              <a:pathLst>
                <a:path h="818619" w="4820355">
                  <a:moveTo>
                    <a:pt x="0" y="0"/>
                  </a:moveTo>
                  <a:lnTo>
                    <a:pt x="4820355" y="0"/>
                  </a:lnTo>
                  <a:lnTo>
                    <a:pt x="4820355" y="818619"/>
                  </a:lnTo>
                  <a:lnTo>
                    <a:pt x="0" y="818619"/>
                  </a:lnTo>
                  <a:close/>
                </a:path>
              </a:pathLst>
            </a:custGeom>
            <a:solidFill>
              <a:srgbClr val="1B2130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57150"/>
              <a:ext cx="4820355" cy="87576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00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7939727" y="1195590"/>
            <a:ext cx="10348273" cy="5983215"/>
            <a:chOff x="0" y="0"/>
            <a:chExt cx="2071726" cy="1197841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071726" cy="1197841"/>
            </a:xfrm>
            <a:custGeom>
              <a:avLst/>
              <a:gdLst/>
              <a:ahLst/>
              <a:cxnLst/>
              <a:rect r="r" b="b" t="t" l="l"/>
              <a:pathLst>
                <a:path h="1197841" w="2071726">
                  <a:moveTo>
                    <a:pt x="0" y="0"/>
                  </a:moveTo>
                  <a:lnTo>
                    <a:pt x="2071726" y="0"/>
                  </a:lnTo>
                  <a:lnTo>
                    <a:pt x="2071726" y="1197841"/>
                  </a:lnTo>
                  <a:lnTo>
                    <a:pt x="0" y="1197841"/>
                  </a:lnTo>
                  <a:close/>
                </a:path>
              </a:pathLst>
            </a:custGeom>
            <a:blipFill>
              <a:blip r:embed="rId2"/>
              <a:stretch>
                <a:fillRect l="0" t="-1994" r="0" b="-1994"/>
              </a:stretch>
            </a:blipFill>
          </p:spPr>
        </p:sp>
      </p:grpSp>
      <p:sp>
        <p:nvSpPr>
          <p:cNvPr name="TextBox 7" id="7"/>
          <p:cNvSpPr txBox="true"/>
          <p:nvPr/>
        </p:nvSpPr>
        <p:spPr>
          <a:xfrm rot="0">
            <a:off x="4216986" y="8198232"/>
            <a:ext cx="8010336" cy="6268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083"/>
              </a:lnSpc>
            </a:pPr>
            <a:r>
              <a:rPr lang="en-US" sz="4099" spc="-81" b="true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“</a:t>
            </a:r>
            <a:r>
              <a:rPr lang="en-US" sz="4099" spc="-81" b="true">
                <a:solidFill>
                  <a:srgbClr val="FEA702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R</a:t>
            </a:r>
            <a:r>
              <a:rPr lang="en-US" sz="4099" spc="-81" b="true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- Reach for Good Product ”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211392" y="2579342"/>
            <a:ext cx="5232062" cy="16778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34"/>
              </a:lnSpc>
            </a:pPr>
            <a:r>
              <a:rPr lang="en-US" sz="5167" b="true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TMT Bars</a:t>
            </a:r>
          </a:p>
          <a:p>
            <a:pPr algn="ctr">
              <a:lnSpc>
                <a:spcPts val="6260"/>
              </a:lnSpc>
              <a:spcBef>
                <a:spcPct val="0"/>
              </a:spcBef>
            </a:pPr>
            <a:r>
              <a:rPr lang="en-US" b="true" sz="447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(Four Rib Design)</a:t>
            </a:r>
          </a:p>
        </p:txBody>
      </p:sp>
      <p:sp>
        <p:nvSpPr>
          <p:cNvPr name="Freeform 9" id="9"/>
          <p:cNvSpPr/>
          <p:nvPr/>
        </p:nvSpPr>
        <p:spPr>
          <a:xfrm flipH="false" flipV="false" rot="0">
            <a:off x="431244" y="365644"/>
            <a:ext cx="2091025" cy="829945"/>
          </a:xfrm>
          <a:custGeom>
            <a:avLst/>
            <a:gdLst/>
            <a:ahLst/>
            <a:cxnLst/>
            <a:rect r="r" b="b" t="t" l="l"/>
            <a:pathLst>
              <a:path h="829945" w="2091025">
                <a:moveTo>
                  <a:pt x="0" y="0"/>
                </a:moveTo>
                <a:lnTo>
                  <a:pt x="2091024" y="0"/>
                </a:lnTo>
                <a:lnTo>
                  <a:pt x="2091024" y="829946"/>
                </a:lnTo>
                <a:lnTo>
                  <a:pt x="0" y="82994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7447" t="0" r="-7447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73925" y="848449"/>
            <a:ext cx="8086123" cy="2322922"/>
          </a:xfrm>
          <a:custGeom>
            <a:avLst/>
            <a:gdLst/>
            <a:ahLst/>
            <a:cxnLst/>
            <a:rect r="r" b="b" t="t" l="l"/>
            <a:pathLst>
              <a:path h="2322922" w="8086123">
                <a:moveTo>
                  <a:pt x="0" y="0"/>
                </a:moveTo>
                <a:lnTo>
                  <a:pt x="8086123" y="0"/>
                </a:lnTo>
                <a:lnTo>
                  <a:pt x="8086123" y="2322923"/>
                </a:lnTo>
                <a:lnTo>
                  <a:pt x="0" y="23229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5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375DA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6715889"/>
            <a:ext cx="18302287" cy="3571111"/>
            <a:chOff x="0" y="0"/>
            <a:chExt cx="4820355" cy="94054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820355" cy="940540"/>
            </a:xfrm>
            <a:custGeom>
              <a:avLst/>
              <a:gdLst/>
              <a:ahLst/>
              <a:cxnLst/>
              <a:rect r="r" b="b" t="t" l="l"/>
              <a:pathLst>
                <a:path h="940540" w="4820355">
                  <a:moveTo>
                    <a:pt x="0" y="0"/>
                  </a:moveTo>
                  <a:lnTo>
                    <a:pt x="4820355" y="0"/>
                  </a:lnTo>
                  <a:lnTo>
                    <a:pt x="4820355" y="940540"/>
                  </a:lnTo>
                  <a:lnTo>
                    <a:pt x="0" y="940540"/>
                  </a:lnTo>
                  <a:close/>
                </a:path>
              </a:pathLst>
            </a:custGeom>
            <a:solidFill>
              <a:srgbClr val="262626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57150"/>
              <a:ext cx="4820355" cy="99769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00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1028700" y="685186"/>
            <a:ext cx="8504211" cy="2443028"/>
          </a:xfrm>
          <a:custGeom>
            <a:avLst/>
            <a:gdLst/>
            <a:ahLst/>
            <a:cxnLst/>
            <a:rect r="r" b="b" t="t" l="l"/>
            <a:pathLst>
              <a:path h="2443028" w="8504211">
                <a:moveTo>
                  <a:pt x="0" y="0"/>
                </a:moveTo>
                <a:lnTo>
                  <a:pt x="8504211" y="0"/>
                </a:lnTo>
                <a:lnTo>
                  <a:pt x="8504211" y="2443028"/>
                </a:lnTo>
                <a:lnTo>
                  <a:pt x="0" y="244302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9113340" y="685186"/>
            <a:ext cx="8978860" cy="6030702"/>
            <a:chOff x="0" y="0"/>
            <a:chExt cx="7720385" cy="518544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323299" y="182483"/>
              <a:ext cx="7073786" cy="4820474"/>
            </a:xfrm>
            <a:custGeom>
              <a:avLst/>
              <a:gdLst/>
              <a:ahLst/>
              <a:cxnLst/>
              <a:rect r="r" b="b" t="t" l="l"/>
              <a:pathLst>
                <a:path h="4820474" w="7073786">
                  <a:moveTo>
                    <a:pt x="0" y="0"/>
                  </a:moveTo>
                  <a:lnTo>
                    <a:pt x="7073787" y="0"/>
                  </a:lnTo>
                  <a:lnTo>
                    <a:pt x="7073787" y="4820474"/>
                  </a:lnTo>
                  <a:lnTo>
                    <a:pt x="0" y="4820474"/>
                  </a:lnTo>
                  <a:close/>
                </a:path>
              </a:pathLst>
            </a:custGeom>
            <a:blipFill>
              <a:blip r:embed="rId4"/>
              <a:stretch>
                <a:fillRect l="-9260" t="-3785" r="-9176" b="-4405"/>
              </a:stretch>
            </a:blipFill>
          </p:spPr>
        </p:sp>
      </p:grpSp>
      <p:sp>
        <p:nvSpPr>
          <p:cNvPr name="TextBox 8" id="8"/>
          <p:cNvSpPr txBox="true"/>
          <p:nvPr/>
        </p:nvSpPr>
        <p:spPr>
          <a:xfrm rot="0">
            <a:off x="1714030" y="2514191"/>
            <a:ext cx="6023177" cy="1555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049"/>
              </a:lnSpc>
            </a:pPr>
            <a:r>
              <a:rPr lang="en-US" b="true" sz="5499">
                <a:solidFill>
                  <a:srgbClr val="262626"/>
                </a:solidFill>
                <a:latin typeface="Barlow SemiCondensed Bold"/>
                <a:ea typeface="Barlow SemiCondensed Bold"/>
                <a:cs typeface="Barlow SemiCondensed Bold"/>
                <a:sym typeface="Barlow SemiCondensed Bold"/>
              </a:rPr>
              <a:t>STIRRUPS</a:t>
            </a:r>
          </a:p>
          <a:p>
            <a:pPr algn="ctr">
              <a:lnSpc>
                <a:spcPts val="6049"/>
              </a:lnSpc>
            </a:pPr>
            <a:r>
              <a:rPr lang="en-US" b="true" sz="5499">
                <a:solidFill>
                  <a:srgbClr val="262626"/>
                </a:solidFill>
                <a:latin typeface="Barlow SemiCondensed Bold"/>
                <a:ea typeface="Barlow SemiCondensed Bold"/>
                <a:cs typeface="Barlow SemiCondensed Bold"/>
                <a:sym typeface="Barlow SemiCondensed Bold"/>
              </a:rPr>
              <a:t>(135°RINGS)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4725618" y="7863444"/>
            <a:ext cx="8775444" cy="6380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115"/>
              </a:lnSpc>
            </a:pPr>
            <a:r>
              <a:rPr lang="en-US" sz="4125" spc="-82" b="true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“</a:t>
            </a:r>
            <a:r>
              <a:rPr lang="en-US" sz="4125" spc="-82" b="true">
                <a:solidFill>
                  <a:srgbClr val="FEA702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R</a:t>
            </a:r>
            <a:r>
              <a:rPr lang="en-US" sz="4125" spc="-82" b="true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- Reach for Good Product ”</a:t>
            </a:r>
          </a:p>
        </p:txBody>
      </p:sp>
      <p:sp>
        <p:nvSpPr>
          <p:cNvPr name="Freeform 10" id="10"/>
          <p:cNvSpPr/>
          <p:nvPr/>
        </p:nvSpPr>
        <p:spPr>
          <a:xfrm flipH="false" flipV="false" rot="0">
            <a:off x="441909" y="338046"/>
            <a:ext cx="2009759" cy="694280"/>
          </a:xfrm>
          <a:custGeom>
            <a:avLst/>
            <a:gdLst/>
            <a:ahLst/>
            <a:cxnLst/>
            <a:rect r="r" b="b" t="t" l="l"/>
            <a:pathLst>
              <a:path h="694280" w="2009759">
                <a:moveTo>
                  <a:pt x="0" y="0"/>
                </a:moveTo>
                <a:lnTo>
                  <a:pt x="2009759" y="0"/>
                </a:lnTo>
                <a:lnTo>
                  <a:pt x="2009759" y="694281"/>
                </a:lnTo>
                <a:lnTo>
                  <a:pt x="0" y="69428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375DA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6995020"/>
            <a:ext cx="18302287" cy="3291980"/>
            <a:chOff x="0" y="0"/>
            <a:chExt cx="4820355" cy="86702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820355" cy="867024"/>
            </a:xfrm>
            <a:custGeom>
              <a:avLst/>
              <a:gdLst/>
              <a:ahLst/>
              <a:cxnLst/>
              <a:rect r="r" b="b" t="t" l="l"/>
              <a:pathLst>
                <a:path h="867024" w="4820355">
                  <a:moveTo>
                    <a:pt x="0" y="0"/>
                  </a:moveTo>
                  <a:lnTo>
                    <a:pt x="4820355" y="0"/>
                  </a:lnTo>
                  <a:lnTo>
                    <a:pt x="4820355" y="867024"/>
                  </a:lnTo>
                  <a:lnTo>
                    <a:pt x="0" y="867024"/>
                  </a:lnTo>
                  <a:close/>
                </a:path>
              </a:pathLst>
            </a:custGeom>
            <a:solidFill>
              <a:srgbClr val="262626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57150"/>
              <a:ext cx="4820355" cy="92417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00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1473686" y="644869"/>
            <a:ext cx="8086123" cy="2322922"/>
          </a:xfrm>
          <a:custGeom>
            <a:avLst/>
            <a:gdLst/>
            <a:ahLst/>
            <a:cxnLst/>
            <a:rect r="r" b="b" t="t" l="l"/>
            <a:pathLst>
              <a:path h="2322922" w="8086123">
                <a:moveTo>
                  <a:pt x="0" y="0"/>
                </a:moveTo>
                <a:lnTo>
                  <a:pt x="8086123" y="0"/>
                </a:lnTo>
                <a:lnTo>
                  <a:pt x="8086123" y="2322922"/>
                </a:lnTo>
                <a:lnTo>
                  <a:pt x="0" y="23229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9398422" y="992009"/>
            <a:ext cx="8720676" cy="6003011"/>
            <a:chOff x="0" y="0"/>
            <a:chExt cx="7498388" cy="516163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314003" y="181645"/>
              <a:ext cx="6870383" cy="4798340"/>
            </a:xfrm>
            <a:custGeom>
              <a:avLst/>
              <a:gdLst/>
              <a:ahLst/>
              <a:cxnLst/>
              <a:rect r="r" b="b" t="t" l="l"/>
              <a:pathLst>
                <a:path h="4798340" w="6870383">
                  <a:moveTo>
                    <a:pt x="0" y="0"/>
                  </a:moveTo>
                  <a:lnTo>
                    <a:pt x="6870383" y="0"/>
                  </a:lnTo>
                  <a:lnTo>
                    <a:pt x="6870383" y="4798340"/>
                  </a:lnTo>
                  <a:lnTo>
                    <a:pt x="0" y="4798340"/>
                  </a:lnTo>
                  <a:close/>
                </a:path>
              </a:pathLst>
            </a:custGeom>
            <a:blipFill>
              <a:blip r:embed="rId4"/>
              <a:stretch>
                <a:fillRect l="-21012" t="-3785" r="-21533" b="-4405"/>
              </a:stretch>
            </a:blipFill>
          </p:spPr>
        </p:sp>
      </p:grpSp>
      <p:sp>
        <p:nvSpPr>
          <p:cNvPr name="Freeform 8" id="8"/>
          <p:cNvSpPr/>
          <p:nvPr/>
        </p:nvSpPr>
        <p:spPr>
          <a:xfrm flipH="false" flipV="false" rot="0">
            <a:off x="529848" y="644869"/>
            <a:ext cx="2009759" cy="694280"/>
          </a:xfrm>
          <a:custGeom>
            <a:avLst/>
            <a:gdLst/>
            <a:ahLst/>
            <a:cxnLst/>
            <a:rect r="r" b="b" t="t" l="l"/>
            <a:pathLst>
              <a:path h="694280" w="2009759">
                <a:moveTo>
                  <a:pt x="0" y="0"/>
                </a:moveTo>
                <a:lnTo>
                  <a:pt x="2009759" y="0"/>
                </a:lnTo>
                <a:lnTo>
                  <a:pt x="2009759" y="694280"/>
                </a:lnTo>
                <a:lnTo>
                  <a:pt x="0" y="69428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1534728" y="2514191"/>
            <a:ext cx="6023177" cy="1555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049"/>
              </a:lnSpc>
            </a:pPr>
            <a:r>
              <a:rPr lang="en-US" b="true" sz="5499">
                <a:solidFill>
                  <a:srgbClr val="262626"/>
                </a:solidFill>
                <a:latin typeface="Barlow SemiCondensed Bold"/>
                <a:ea typeface="Barlow SemiCondensed Bold"/>
                <a:cs typeface="Barlow SemiCondensed Bold"/>
                <a:sym typeface="Barlow SemiCondensed Bold"/>
              </a:rPr>
              <a:t>BINDING WIRE</a:t>
            </a:r>
          </a:p>
          <a:p>
            <a:pPr algn="ctr">
              <a:lnSpc>
                <a:spcPts val="6049"/>
              </a:lnSpc>
            </a:pPr>
            <a:r>
              <a:rPr lang="en-US" b="true" sz="5499">
                <a:solidFill>
                  <a:srgbClr val="262626"/>
                </a:solidFill>
                <a:latin typeface="Barlow SemiCondensed Bold"/>
                <a:ea typeface="Barlow SemiCondensed Bold"/>
                <a:cs typeface="Barlow SemiCondensed Bold"/>
                <a:sym typeface="Barlow SemiCondensed Bold"/>
              </a:rPr>
              <a:t>(20 GAUGE)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4331134" y="8312485"/>
            <a:ext cx="8775444" cy="6380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115"/>
              </a:lnSpc>
            </a:pPr>
            <a:r>
              <a:rPr lang="en-US" sz="4125" spc="-82" b="true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“</a:t>
            </a:r>
            <a:r>
              <a:rPr lang="en-US" sz="4125" spc="-82" b="true">
                <a:solidFill>
                  <a:srgbClr val="FEA702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R</a:t>
            </a:r>
            <a:r>
              <a:rPr lang="en-US" sz="4125" spc="-82" b="true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- Reach for Good Product ”</a:t>
            </a:r>
          </a:p>
        </p:txBody>
      </p:sp>
    </p:spTree>
  </p:cSld>
  <p:clrMapOvr>
    <a:masterClrMapping/>
  </p:clrMapOvr>
</p:sld>
</file>

<file path=ppt/slides/slide2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375DA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4287" y="7011915"/>
            <a:ext cx="18302287" cy="3275085"/>
            <a:chOff x="0" y="0"/>
            <a:chExt cx="4820355" cy="86257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820355" cy="862574"/>
            </a:xfrm>
            <a:custGeom>
              <a:avLst/>
              <a:gdLst/>
              <a:ahLst/>
              <a:cxnLst/>
              <a:rect r="r" b="b" t="t" l="l"/>
              <a:pathLst>
                <a:path h="862574" w="4820355">
                  <a:moveTo>
                    <a:pt x="0" y="0"/>
                  </a:moveTo>
                  <a:lnTo>
                    <a:pt x="4820355" y="0"/>
                  </a:lnTo>
                  <a:lnTo>
                    <a:pt x="4820355" y="862574"/>
                  </a:lnTo>
                  <a:lnTo>
                    <a:pt x="0" y="862574"/>
                  </a:lnTo>
                  <a:close/>
                </a:path>
              </a:pathLst>
            </a:custGeom>
            <a:solidFill>
              <a:srgbClr val="262626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57150"/>
              <a:ext cx="4820355" cy="91972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00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421806" y="334420"/>
            <a:ext cx="2009759" cy="694280"/>
          </a:xfrm>
          <a:custGeom>
            <a:avLst/>
            <a:gdLst/>
            <a:ahLst/>
            <a:cxnLst/>
            <a:rect r="r" b="b" t="t" l="l"/>
            <a:pathLst>
              <a:path h="694280" w="2009759">
                <a:moveTo>
                  <a:pt x="0" y="0"/>
                </a:moveTo>
                <a:lnTo>
                  <a:pt x="2009759" y="0"/>
                </a:lnTo>
                <a:lnTo>
                  <a:pt x="2009759" y="694280"/>
                </a:lnTo>
                <a:lnTo>
                  <a:pt x="0" y="6942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8780657" y="334420"/>
            <a:ext cx="9507343" cy="6525095"/>
            <a:chOff x="0" y="0"/>
            <a:chExt cx="8174796" cy="5610539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342328" y="197443"/>
              <a:ext cx="7490140" cy="5215654"/>
            </a:xfrm>
            <a:custGeom>
              <a:avLst/>
              <a:gdLst/>
              <a:ahLst/>
              <a:cxnLst/>
              <a:rect r="r" b="b" t="t" l="l"/>
              <a:pathLst>
                <a:path h="5215654" w="7490140">
                  <a:moveTo>
                    <a:pt x="0" y="0"/>
                  </a:moveTo>
                  <a:lnTo>
                    <a:pt x="7490140" y="0"/>
                  </a:lnTo>
                  <a:lnTo>
                    <a:pt x="7490140" y="5215654"/>
                  </a:lnTo>
                  <a:lnTo>
                    <a:pt x="0" y="5215654"/>
                  </a:lnTo>
                  <a:close/>
                </a:path>
              </a:pathLst>
            </a:custGeom>
            <a:blipFill>
              <a:blip r:embed="rId3"/>
              <a:stretch>
                <a:fillRect l="-5151" t="-3785" r="-5232" b="-4405"/>
              </a:stretch>
            </a:blipFill>
          </p:spPr>
        </p:sp>
      </p:grpSp>
      <p:sp>
        <p:nvSpPr>
          <p:cNvPr name="TextBox 8" id="8"/>
          <p:cNvSpPr txBox="true"/>
          <p:nvPr/>
        </p:nvSpPr>
        <p:spPr>
          <a:xfrm rot="0">
            <a:off x="16983075" y="9120187"/>
            <a:ext cx="276225" cy="285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399"/>
              </a:lnSpc>
            </a:pPr>
            <a:r>
              <a:rPr lang="en-US" sz="1999" b="true">
                <a:solidFill>
                  <a:srgbClr val="262626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10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712691" y="2610528"/>
            <a:ext cx="7067966" cy="1555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049"/>
              </a:lnSpc>
            </a:pPr>
            <a:r>
              <a:rPr lang="en-US" b="true" sz="5499">
                <a:solidFill>
                  <a:srgbClr val="262626"/>
                </a:solidFill>
                <a:latin typeface="Barlow SemiCondensed Bold"/>
                <a:ea typeface="Barlow SemiCondensed Bold"/>
                <a:cs typeface="Barlow SemiCondensed Bold"/>
                <a:sym typeface="Barlow SemiCondensed Bold"/>
              </a:rPr>
              <a:t>FOOTING JAAL</a:t>
            </a:r>
          </a:p>
          <a:p>
            <a:pPr algn="ctr">
              <a:lnSpc>
                <a:spcPts val="6049"/>
              </a:lnSpc>
            </a:pPr>
            <a:r>
              <a:rPr lang="en-US" b="true" sz="5499">
                <a:solidFill>
                  <a:srgbClr val="262626"/>
                </a:solidFill>
                <a:latin typeface="Barlow SemiCondensed Bold"/>
                <a:ea typeface="Barlow SemiCondensed Bold"/>
                <a:cs typeface="Barlow SemiCondensed Bold"/>
                <a:sym typeface="Barlow SemiCondensed Bold"/>
              </a:rPr>
              <a:t>(WELDED)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4392936" y="8320932"/>
            <a:ext cx="8775444" cy="6380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115"/>
              </a:lnSpc>
            </a:pPr>
            <a:r>
              <a:rPr lang="en-US" sz="4125" spc="-82" b="true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“</a:t>
            </a:r>
            <a:r>
              <a:rPr lang="en-US" sz="4125" spc="-82" b="true">
                <a:solidFill>
                  <a:srgbClr val="FEA702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R</a:t>
            </a:r>
            <a:r>
              <a:rPr lang="en-US" sz="4125" spc="-82" b="true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- Reach for Good Product ”</a:t>
            </a:r>
          </a:p>
        </p:txBody>
      </p:sp>
      <p:sp>
        <p:nvSpPr>
          <p:cNvPr name="Freeform 11" id="11"/>
          <p:cNvSpPr/>
          <p:nvPr/>
        </p:nvSpPr>
        <p:spPr>
          <a:xfrm flipH="false" flipV="false" rot="0">
            <a:off x="1057877" y="814321"/>
            <a:ext cx="8086123" cy="2322922"/>
          </a:xfrm>
          <a:custGeom>
            <a:avLst/>
            <a:gdLst/>
            <a:ahLst/>
            <a:cxnLst/>
            <a:rect r="r" b="b" t="t" l="l"/>
            <a:pathLst>
              <a:path h="2322922" w="8086123">
                <a:moveTo>
                  <a:pt x="0" y="0"/>
                </a:moveTo>
                <a:lnTo>
                  <a:pt x="8086123" y="0"/>
                </a:lnTo>
                <a:lnTo>
                  <a:pt x="8086123" y="2322923"/>
                </a:lnTo>
                <a:lnTo>
                  <a:pt x="0" y="23229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5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375DA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4287" y="7011915"/>
            <a:ext cx="18302287" cy="3275085"/>
            <a:chOff x="0" y="0"/>
            <a:chExt cx="4820355" cy="86257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820355" cy="862574"/>
            </a:xfrm>
            <a:custGeom>
              <a:avLst/>
              <a:gdLst/>
              <a:ahLst/>
              <a:cxnLst/>
              <a:rect r="r" b="b" t="t" l="l"/>
              <a:pathLst>
                <a:path h="862574" w="4820355">
                  <a:moveTo>
                    <a:pt x="0" y="0"/>
                  </a:moveTo>
                  <a:lnTo>
                    <a:pt x="4820355" y="0"/>
                  </a:lnTo>
                  <a:lnTo>
                    <a:pt x="4820355" y="862574"/>
                  </a:lnTo>
                  <a:lnTo>
                    <a:pt x="0" y="862574"/>
                  </a:lnTo>
                  <a:close/>
                </a:path>
              </a:pathLst>
            </a:custGeom>
            <a:solidFill>
              <a:srgbClr val="262626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57150"/>
              <a:ext cx="4820355" cy="91972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00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357469" y="401095"/>
            <a:ext cx="2009759" cy="694280"/>
          </a:xfrm>
          <a:custGeom>
            <a:avLst/>
            <a:gdLst/>
            <a:ahLst/>
            <a:cxnLst/>
            <a:rect r="r" b="b" t="t" l="l"/>
            <a:pathLst>
              <a:path h="694280" w="2009759">
                <a:moveTo>
                  <a:pt x="0" y="0"/>
                </a:moveTo>
                <a:lnTo>
                  <a:pt x="2009759" y="0"/>
                </a:lnTo>
                <a:lnTo>
                  <a:pt x="2009759" y="694280"/>
                </a:lnTo>
                <a:lnTo>
                  <a:pt x="0" y="6942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8443591" y="1161461"/>
            <a:ext cx="10117478" cy="6002835"/>
            <a:chOff x="0" y="0"/>
            <a:chExt cx="8699415" cy="5161479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364297" y="181640"/>
              <a:ext cx="7970820" cy="4798200"/>
            </a:xfrm>
            <a:custGeom>
              <a:avLst/>
              <a:gdLst/>
              <a:ahLst/>
              <a:cxnLst/>
              <a:rect r="r" b="b" t="t" l="l"/>
              <a:pathLst>
                <a:path h="4798200" w="7970820">
                  <a:moveTo>
                    <a:pt x="0" y="0"/>
                  </a:moveTo>
                  <a:lnTo>
                    <a:pt x="7970821" y="0"/>
                  </a:lnTo>
                  <a:lnTo>
                    <a:pt x="7970821" y="4798199"/>
                  </a:lnTo>
                  <a:lnTo>
                    <a:pt x="0" y="4798199"/>
                  </a:lnTo>
                  <a:close/>
                </a:path>
              </a:pathLst>
            </a:custGeom>
            <a:blipFill>
              <a:blip r:embed="rId3"/>
              <a:stretch>
                <a:fillRect l="-7604" t="0" r="-7604" b="0"/>
              </a:stretch>
            </a:blipFill>
          </p:spPr>
        </p:sp>
      </p:grpSp>
      <p:sp>
        <p:nvSpPr>
          <p:cNvPr name="TextBox 8" id="8"/>
          <p:cNvSpPr txBox="true"/>
          <p:nvPr/>
        </p:nvSpPr>
        <p:spPr>
          <a:xfrm rot="0">
            <a:off x="4403561" y="8011457"/>
            <a:ext cx="8775444" cy="6380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115"/>
              </a:lnSpc>
            </a:pPr>
            <a:r>
              <a:rPr lang="en-US" sz="4125" spc="-82" b="true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“</a:t>
            </a:r>
            <a:r>
              <a:rPr lang="en-US" sz="4125" spc="-82" b="true">
                <a:solidFill>
                  <a:srgbClr val="FEA702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R</a:t>
            </a:r>
            <a:r>
              <a:rPr lang="en-US" sz="4125" spc="-82" b="true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- Reach for Good Product ”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448704" y="2876107"/>
            <a:ext cx="7067966" cy="1555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049"/>
              </a:lnSpc>
            </a:pPr>
            <a:r>
              <a:rPr lang="en-US" b="true" sz="5499">
                <a:solidFill>
                  <a:srgbClr val="262626"/>
                </a:solidFill>
                <a:latin typeface="Barlow SemiCondensed Bold"/>
                <a:ea typeface="Barlow SemiCondensed Bold"/>
                <a:cs typeface="Barlow SemiCondensed Bold"/>
                <a:sym typeface="Barlow SemiCondensed Bold"/>
              </a:rPr>
              <a:t>COVER BLOCKS</a:t>
            </a:r>
          </a:p>
          <a:p>
            <a:pPr algn="ctr">
              <a:lnSpc>
                <a:spcPts val="6049"/>
              </a:lnSpc>
            </a:pPr>
            <a:r>
              <a:rPr lang="en-US" b="true" sz="5499">
                <a:solidFill>
                  <a:srgbClr val="262626"/>
                </a:solidFill>
                <a:latin typeface="Barlow SemiCondensed Bold"/>
                <a:ea typeface="Barlow SemiCondensed Bold"/>
                <a:cs typeface="Barlow SemiCondensed Bold"/>
                <a:sym typeface="Barlow SemiCondensed Bold"/>
              </a:rPr>
              <a:t>(STRENGTH M40)</a:t>
            </a:r>
          </a:p>
        </p:txBody>
      </p:sp>
      <p:sp>
        <p:nvSpPr>
          <p:cNvPr name="Freeform 10" id="10"/>
          <p:cNvSpPr/>
          <p:nvPr/>
        </p:nvSpPr>
        <p:spPr>
          <a:xfrm flipH="false" flipV="false" rot="0">
            <a:off x="357469" y="748235"/>
            <a:ext cx="8086123" cy="2322922"/>
          </a:xfrm>
          <a:custGeom>
            <a:avLst/>
            <a:gdLst/>
            <a:ahLst/>
            <a:cxnLst/>
            <a:rect r="r" b="b" t="t" l="l"/>
            <a:pathLst>
              <a:path h="2322922" w="8086123">
                <a:moveTo>
                  <a:pt x="0" y="0"/>
                </a:moveTo>
                <a:lnTo>
                  <a:pt x="8086122" y="0"/>
                </a:lnTo>
                <a:lnTo>
                  <a:pt x="8086122" y="2322922"/>
                </a:lnTo>
                <a:lnTo>
                  <a:pt x="0" y="23229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5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375DA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7011915"/>
            <a:ext cx="18302287" cy="3275085"/>
            <a:chOff x="0" y="0"/>
            <a:chExt cx="4820355" cy="86257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820355" cy="862574"/>
            </a:xfrm>
            <a:custGeom>
              <a:avLst/>
              <a:gdLst/>
              <a:ahLst/>
              <a:cxnLst/>
              <a:rect r="r" b="b" t="t" l="l"/>
              <a:pathLst>
                <a:path h="862574" w="4820355">
                  <a:moveTo>
                    <a:pt x="0" y="0"/>
                  </a:moveTo>
                  <a:lnTo>
                    <a:pt x="4820355" y="0"/>
                  </a:lnTo>
                  <a:lnTo>
                    <a:pt x="4820355" y="862574"/>
                  </a:lnTo>
                  <a:lnTo>
                    <a:pt x="0" y="862574"/>
                  </a:lnTo>
                  <a:close/>
                </a:path>
              </a:pathLst>
            </a:custGeom>
            <a:solidFill>
              <a:srgbClr val="262626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57150"/>
              <a:ext cx="4820355" cy="91972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00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276775" y="334420"/>
            <a:ext cx="2009759" cy="694280"/>
          </a:xfrm>
          <a:custGeom>
            <a:avLst/>
            <a:gdLst/>
            <a:ahLst/>
            <a:cxnLst/>
            <a:rect r="r" b="b" t="t" l="l"/>
            <a:pathLst>
              <a:path h="694280" w="2009759">
                <a:moveTo>
                  <a:pt x="0" y="0"/>
                </a:moveTo>
                <a:lnTo>
                  <a:pt x="2009759" y="0"/>
                </a:lnTo>
                <a:lnTo>
                  <a:pt x="2009759" y="694280"/>
                </a:lnTo>
                <a:lnTo>
                  <a:pt x="0" y="6942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8381761" y="1028700"/>
            <a:ext cx="10117478" cy="6002835"/>
            <a:chOff x="0" y="0"/>
            <a:chExt cx="8699415" cy="5161479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364297" y="181640"/>
              <a:ext cx="7970820" cy="4798200"/>
            </a:xfrm>
            <a:custGeom>
              <a:avLst/>
              <a:gdLst/>
              <a:ahLst/>
              <a:cxnLst/>
              <a:rect r="r" b="b" t="t" l="l"/>
              <a:pathLst>
                <a:path h="4798200" w="7970820">
                  <a:moveTo>
                    <a:pt x="0" y="0"/>
                  </a:moveTo>
                  <a:lnTo>
                    <a:pt x="7970821" y="0"/>
                  </a:lnTo>
                  <a:lnTo>
                    <a:pt x="7970821" y="4798199"/>
                  </a:lnTo>
                  <a:lnTo>
                    <a:pt x="0" y="4798199"/>
                  </a:lnTo>
                  <a:close/>
                </a:path>
              </a:pathLst>
            </a:custGeom>
            <a:blipFill>
              <a:blip r:embed="rId3"/>
              <a:stretch>
                <a:fillRect l="-8728" t="0" r="-8728" b="0"/>
              </a:stretch>
            </a:blipFill>
          </p:spPr>
        </p:sp>
      </p:grpSp>
      <p:sp>
        <p:nvSpPr>
          <p:cNvPr name="TextBox 8" id="8"/>
          <p:cNvSpPr txBox="true"/>
          <p:nvPr/>
        </p:nvSpPr>
        <p:spPr>
          <a:xfrm rot="0">
            <a:off x="734038" y="3013754"/>
            <a:ext cx="7067966" cy="1555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049"/>
              </a:lnSpc>
            </a:pPr>
            <a:r>
              <a:rPr lang="en-US" b="true" sz="5499">
                <a:solidFill>
                  <a:srgbClr val="262626"/>
                </a:solidFill>
                <a:latin typeface="Barlow SemiCondensed Bold"/>
                <a:ea typeface="Barlow SemiCondensed Bold"/>
                <a:cs typeface="Barlow SemiCondensed Bold"/>
                <a:sym typeface="Barlow SemiCondensed Bold"/>
              </a:rPr>
              <a:t>LINTEL BEAM KIT</a:t>
            </a:r>
          </a:p>
          <a:p>
            <a:pPr algn="ctr">
              <a:lnSpc>
                <a:spcPts val="6049"/>
              </a:lnSpc>
            </a:pPr>
            <a:r>
              <a:rPr lang="en-US" b="true" sz="5499">
                <a:solidFill>
                  <a:srgbClr val="262626"/>
                </a:solidFill>
                <a:latin typeface="Barlow SemiCondensed Bold"/>
                <a:ea typeface="Barlow SemiCondensed Bold"/>
                <a:cs typeface="Barlow SemiCondensed Bold"/>
                <a:sym typeface="Barlow SemiCondensed Bold"/>
              </a:rPr>
              <a:t>(READY TO USE)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4268021" y="8011457"/>
            <a:ext cx="8775444" cy="6380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115"/>
              </a:lnSpc>
            </a:pPr>
            <a:r>
              <a:rPr lang="en-US" sz="4125" spc="-82" b="true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“</a:t>
            </a:r>
            <a:r>
              <a:rPr lang="en-US" sz="4125" spc="-82" b="true">
                <a:solidFill>
                  <a:srgbClr val="FEA702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R</a:t>
            </a:r>
            <a:r>
              <a:rPr lang="en-US" sz="4125" spc="-82" b="true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- Reach for Good Product ”</a:t>
            </a:r>
          </a:p>
        </p:txBody>
      </p:sp>
      <p:sp>
        <p:nvSpPr>
          <p:cNvPr name="Freeform 10" id="10"/>
          <p:cNvSpPr/>
          <p:nvPr/>
        </p:nvSpPr>
        <p:spPr>
          <a:xfrm flipH="false" flipV="false" rot="0">
            <a:off x="734038" y="681560"/>
            <a:ext cx="8086123" cy="2322922"/>
          </a:xfrm>
          <a:custGeom>
            <a:avLst/>
            <a:gdLst/>
            <a:ahLst/>
            <a:cxnLst/>
            <a:rect r="r" b="b" t="t" l="l"/>
            <a:pathLst>
              <a:path h="2322922" w="8086123">
                <a:moveTo>
                  <a:pt x="0" y="0"/>
                </a:moveTo>
                <a:lnTo>
                  <a:pt x="8086123" y="0"/>
                </a:lnTo>
                <a:lnTo>
                  <a:pt x="8086123" y="2322922"/>
                </a:lnTo>
                <a:lnTo>
                  <a:pt x="0" y="23229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5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375DA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7011915"/>
            <a:ext cx="18302287" cy="3275085"/>
            <a:chOff x="0" y="0"/>
            <a:chExt cx="4820355" cy="86257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820355" cy="862574"/>
            </a:xfrm>
            <a:custGeom>
              <a:avLst/>
              <a:gdLst/>
              <a:ahLst/>
              <a:cxnLst/>
              <a:rect r="r" b="b" t="t" l="l"/>
              <a:pathLst>
                <a:path h="862574" w="4820355">
                  <a:moveTo>
                    <a:pt x="0" y="0"/>
                  </a:moveTo>
                  <a:lnTo>
                    <a:pt x="4820355" y="0"/>
                  </a:lnTo>
                  <a:lnTo>
                    <a:pt x="4820355" y="862574"/>
                  </a:lnTo>
                  <a:lnTo>
                    <a:pt x="0" y="862574"/>
                  </a:lnTo>
                  <a:close/>
                </a:path>
              </a:pathLst>
            </a:custGeom>
            <a:solidFill>
              <a:srgbClr val="262626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57150"/>
              <a:ext cx="4820355" cy="91972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00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170054" y="437396"/>
            <a:ext cx="2178844" cy="752691"/>
          </a:xfrm>
          <a:custGeom>
            <a:avLst/>
            <a:gdLst/>
            <a:ahLst/>
            <a:cxnLst/>
            <a:rect r="r" b="b" t="t" l="l"/>
            <a:pathLst>
              <a:path h="752691" w="2178844">
                <a:moveTo>
                  <a:pt x="0" y="0"/>
                </a:moveTo>
                <a:lnTo>
                  <a:pt x="2178844" y="0"/>
                </a:lnTo>
                <a:lnTo>
                  <a:pt x="2178844" y="752691"/>
                </a:lnTo>
                <a:lnTo>
                  <a:pt x="0" y="75269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7863740" y="289025"/>
            <a:ext cx="10742082" cy="6684395"/>
            <a:chOff x="0" y="0"/>
            <a:chExt cx="9236474" cy="5747512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386787" y="202263"/>
              <a:ext cx="8462900" cy="5342986"/>
            </a:xfrm>
            <a:custGeom>
              <a:avLst/>
              <a:gdLst/>
              <a:ahLst/>
              <a:cxnLst/>
              <a:rect r="r" b="b" t="t" l="l"/>
              <a:pathLst>
                <a:path h="5342986" w="8462900">
                  <a:moveTo>
                    <a:pt x="0" y="0"/>
                  </a:moveTo>
                  <a:lnTo>
                    <a:pt x="8462900" y="0"/>
                  </a:lnTo>
                  <a:lnTo>
                    <a:pt x="8462900" y="5342986"/>
                  </a:lnTo>
                  <a:lnTo>
                    <a:pt x="0" y="5342986"/>
                  </a:lnTo>
                  <a:close/>
                </a:path>
              </a:pathLst>
            </a:custGeom>
            <a:blipFill>
              <a:blip r:embed="rId3"/>
              <a:stretch>
                <a:fillRect l="0" t="-46" r="0" b="-46"/>
              </a:stretch>
            </a:blipFill>
          </p:spPr>
        </p:sp>
      </p:grpSp>
      <p:sp>
        <p:nvSpPr>
          <p:cNvPr name="TextBox 8" id="8"/>
          <p:cNvSpPr txBox="true"/>
          <p:nvPr/>
        </p:nvSpPr>
        <p:spPr>
          <a:xfrm rot="0">
            <a:off x="170054" y="2892128"/>
            <a:ext cx="7067966" cy="1555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049"/>
              </a:lnSpc>
            </a:pPr>
            <a:r>
              <a:rPr lang="en-US" b="true" sz="5499">
                <a:solidFill>
                  <a:srgbClr val="262626"/>
                </a:solidFill>
                <a:latin typeface="Barlow SemiCondensed Bold"/>
                <a:ea typeface="Barlow SemiCondensed Bold"/>
                <a:cs typeface="Barlow SemiCondensed Bold"/>
                <a:sym typeface="Barlow SemiCondensed Bold"/>
              </a:rPr>
              <a:t>STEEL SPACER</a:t>
            </a:r>
          </a:p>
          <a:p>
            <a:pPr algn="ctr">
              <a:lnSpc>
                <a:spcPts val="6049"/>
              </a:lnSpc>
            </a:pPr>
            <a:r>
              <a:rPr lang="en-US" b="true" sz="5499">
                <a:solidFill>
                  <a:srgbClr val="262626"/>
                </a:solidFill>
                <a:latin typeface="Barlow SemiCondensed Bold"/>
                <a:ea typeface="Barlow SemiCondensed Bold"/>
                <a:cs typeface="Barlow SemiCondensed Bold"/>
                <a:sym typeface="Barlow SemiCondensed Bold"/>
              </a:rPr>
              <a:t>( READY TO USE)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4459337" y="8011457"/>
            <a:ext cx="8775444" cy="6380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115"/>
              </a:lnSpc>
            </a:pPr>
            <a:r>
              <a:rPr lang="en-US" sz="4125" spc="-82" b="true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“</a:t>
            </a:r>
            <a:r>
              <a:rPr lang="en-US" sz="4125" spc="-82" b="true">
                <a:solidFill>
                  <a:srgbClr val="FEA702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R</a:t>
            </a:r>
            <a:r>
              <a:rPr lang="en-US" sz="4125" spc="-82" b="true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- Reach for Good Product ”</a:t>
            </a:r>
          </a:p>
        </p:txBody>
      </p:sp>
      <p:sp>
        <p:nvSpPr>
          <p:cNvPr name="Freeform 10" id="10"/>
          <p:cNvSpPr/>
          <p:nvPr/>
        </p:nvSpPr>
        <p:spPr>
          <a:xfrm flipH="false" flipV="false" rot="0">
            <a:off x="170054" y="842947"/>
            <a:ext cx="8086123" cy="2322922"/>
          </a:xfrm>
          <a:custGeom>
            <a:avLst/>
            <a:gdLst/>
            <a:ahLst/>
            <a:cxnLst/>
            <a:rect r="r" b="b" t="t" l="l"/>
            <a:pathLst>
              <a:path h="2322922" w="8086123">
                <a:moveTo>
                  <a:pt x="0" y="0"/>
                </a:moveTo>
                <a:lnTo>
                  <a:pt x="8086123" y="0"/>
                </a:lnTo>
                <a:lnTo>
                  <a:pt x="8086123" y="2322922"/>
                </a:lnTo>
                <a:lnTo>
                  <a:pt x="0" y="23229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5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375DA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706282" y="3965393"/>
            <a:ext cx="19310526" cy="6556350"/>
            <a:chOff x="0" y="0"/>
            <a:chExt cx="16603967" cy="563741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695308" y="198389"/>
              <a:ext cx="15213350" cy="5240637"/>
            </a:xfrm>
            <a:custGeom>
              <a:avLst/>
              <a:gdLst/>
              <a:ahLst/>
              <a:cxnLst/>
              <a:rect r="r" b="b" t="t" l="l"/>
              <a:pathLst>
                <a:path h="5240637" w="15213350">
                  <a:moveTo>
                    <a:pt x="0" y="0"/>
                  </a:moveTo>
                  <a:lnTo>
                    <a:pt x="15213350" y="0"/>
                  </a:lnTo>
                  <a:lnTo>
                    <a:pt x="15213350" y="5240636"/>
                  </a:lnTo>
                  <a:lnTo>
                    <a:pt x="0" y="5240636"/>
                  </a:lnTo>
                  <a:close/>
                </a:path>
              </a:pathLst>
            </a:custGeom>
            <a:blipFill>
              <a:blip r:embed="rId2"/>
              <a:stretch>
                <a:fillRect l="-2591" t="0" r="-2591" b="0"/>
              </a:stretch>
            </a:blipFill>
          </p:spPr>
        </p:sp>
      </p:grpSp>
      <p:sp>
        <p:nvSpPr>
          <p:cNvPr name="TextBox 4" id="4"/>
          <p:cNvSpPr txBox="true"/>
          <p:nvPr/>
        </p:nvSpPr>
        <p:spPr>
          <a:xfrm rot="0">
            <a:off x="805300" y="852570"/>
            <a:ext cx="13705398" cy="8883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819"/>
              </a:lnSpc>
            </a:pPr>
            <a:r>
              <a:rPr lang="en-US" b="true" sz="6199">
                <a:solidFill>
                  <a:srgbClr val="F9C401"/>
                </a:solidFill>
                <a:latin typeface="Barlow SemiCondensed Bold"/>
                <a:ea typeface="Barlow SemiCondensed Bold"/>
                <a:cs typeface="Barlow SemiCondensed Bold"/>
                <a:sym typeface="Barlow SemiCondensed Bold"/>
              </a:rPr>
              <a:t>E</a:t>
            </a:r>
            <a:r>
              <a:rPr lang="en-US" b="true" sz="6199">
                <a:solidFill>
                  <a:srgbClr val="262626"/>
                </a:solidFill>
                <a:latin typeface="Barlow SemiCondensed Bold"/>
                <a:ea typeface="Barlow SemiCondensed Bold"/>
                <a:cs typeface="Barlow SemiCondensed Bold"/>
                <a:sym typeface="Barlow SemiCondensed Bold"/>
              </a:rPr>
              <a:t> - ENGAGE FOR TECHNICAL SUPPORT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4224657" y="2194809"/>
            <a:ext cx="11437457" cy="21543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769"/>
              </a:lnSpc>
            </a:pPr>
            <a:r>
              <a:rPr lang="en-US" sz="4513" b="true">
                <a:solidFill>
                  <a:srgbClr val="F4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“STELMAX</a:t>
            </a:r>
            <a:r>
              <a:rPr lang="en-US" sz="4513" b="true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 </a:t>
            </a:r>
            <a:r>
              <a:rPr lang="en-US" sz="4513" b="true">
                <a:solidFill>
                  <a:srgbClr val="F2F2F2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provides technical visit at construction sites”.</a:t>
            </a:r>
          </a:p>
          <a:p>
            <a:pPr algn="l">
              <a:lnSpc>
                <a:spcPts val="3593"/>
              </a:lnSpc>
            </a:pPr>
          </a:p>
        </p:txBody>
      </p:sp>
    </p:spTree>
  </p:cSld>
  <p:clrMapOvr>
    <a:masterClrMapping/>
  </p:clrMapOvr>
</p:sld>
</file>

<file path=ppt/slides/slide2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6452814"/>
            <a:ext cx="18288000" cy="3834186"/>
            <a:chOff x="0" y="0"/>
            <a:chExt cx="4816593" cy="1009827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816592" cy="1009827"/>
            </a:xfrm>
            <a:custGeom>
              <a:avLst/>
              <a:gdLst/>
              <a:ahLst/>
              <a:cxnLst/>
              <a:rect r="r" b="b" t="t" l="l"/>
              <a:pathLst>
                <a:path h="1009827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1009827"/>
                  </a:lnTo>
                  <a:lnTo>
                    <a:pt x="0" y="1009827"/>
                  </a:lnTo>
                  <a:close/>
                </a:path>
              </a:pathLst>
            </a:custGeom>
            <a:solidFill>
              <a:srgbClr val="262626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19050"/>
              <a:ext cx="4816593" cy="99077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20"/>
                </a:lnSpc>
              </a:pPr>
            </a:p>
          </p:txBody>
        </p:sp>
      </p:grpSp>
      <p:sp>
        <p:nvSpPr>
          <p:cNvPr name="TextBox 5" id="5"/>
          <p:cNvSpPr txBox="true"/>
          <p:nvPr/>
        </p:nvSpPr>
        <p:spPr>
          <a:xfrm rot="0">
            <a:off x="1028700" y="1424801"/>
            <a:ext cx="5908694" cy="793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049"/>
              </a:lnSpc>
            </a:pPr>
            <a:r>
              <a:rPr lang="en-US" b="true" sz="5499">
                <a:solidFill>
                  <a:srgbClr val="262626"/>
                </a:solidFill>
                <a:latin typeface="Barlow SemiCondensed Bold"/>
                <a:ea typeface="Barlow SemiCondensed Bold"/>
                <a:cs typeface="Barlow SemiCondensed Bold"/>
                <a:sym typeface="Barlow SemiCondensed Bold"/>
              </a:rPr>
              <a:t>OUR MOTTO</a:t>
            </a:r>
          </a:p>
        </p:txBody>
      </p:sp>
      <p:sp>
        <p:nvSpPr>
          <p:cNvPr name="AutoShape 6" id="6"/>
          <p:cNvSpPr/>
          <p:nvPr/>
        </p:nvSpPr>
        <p:spPr>
          <a:xfrm>
            <a:off x="2751816" y="2509665"/>
            <a:ext cx="886383" cy="0"/>
          </a:xfrm>
          <a:prstGeom prst="line">
            <a:avLst/>
          </a:prstGeom>
          <a:ln cap="flat" w="38100">
            <a:solidFill>
              <a:srgbClr val="F9C401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7" id="7"/>
          <p:cNvGrpSpPr/>
          <p:nvPr/>
        </p:nvGrpSpPr>
        <p:grpSpPr>
          <a:xfrm rot="0">
            <a:off x="1028700" y="4213900"/>
            <a:ext cx="5218999" cy="4148631"/>
            <a:chOff x="0" y="0"/>
            <a:chExt cx="6958665" cy="5531508"/>
          </a:xfrm>
        </p:grpSpPr>
        <p:pic>
          <p:nvPicPr>
            <p:cNvPr name="Picture 8" id="8"/>
            <p:cNvPicPr>
              <a:picLocks noChangeAspect="true"/>
            </p:cNvPicPr>
            <p:nvPr/>
          </p:nvPicPr>
          <p:blipFill>
            <a:blip r:embed="rId2"/>
            <a:srcRect l="8066" t="0" r="8066" b="0"/>
            <a:stretch>
              <a:fillRect/>
            </a:stretch>
          </p:blipFill>
          <p:spPr>
            <a:xfrm flipH="false" flipV="false">
              <a:off x="0" y="0"/>
              <a:ext cx="6958665" cy="5531508"/>
            </a:xfrm>
            <a:prstGeom prst="rect">
              <a:avLst/>
            </a:prstGeom>
          </p:spPr>
        </p:pic>
      </p:grpSp>
      <p:grpSp>
        <p:nvGrpSpPr>
          <p:cNvPr name="Group 9" id="9"/>
          <p:cNvGrpSpPr/>
          <p:nvPr/>
        </p:nvGrpSpPr>
        <p:grpSpPr>
          <a:xfrm rot="0">
            <a:off x="6536237" y="4213900"/>
            <a:ext cx="5218999" cy="4148631"/>
            <a:chOff x="0" y="0"/>
            <a:chExt cx="6958665" cy="5531508"/>
          </a:xfrm>
        </p:grpSpPr>
        <p:pic>
          <p:nvPicPr>
            <p:cNvPr name="Picture 10" id="10"/>
            <p:cNvPicPr>
              <a:picLocks noChangeAspect="true"/>
            </p:cNvPicPr>
            <p:nvPr/>
          </p:nvPicPr>
          <p:blipFill>
            <a:blip r:embed="rId3"/>
            <a:srcRect l="0" t="20190" r="0" b="20190"/>
            <a:stretch>
              <a:fillRect/>
            </a:stretch>
          </p:blipFill>
          <p:spPr>
            <a:xfrm flipH="false" flipV="false">
              <a:off x="0" y="0"/>
              <a:ext cx="6958665" cy="5531508"/>
            </a:xfrm>
            <a:prstGeom prst="rect">
              <a:avLst/>
            </a:prstGeom>
          </p:spPr>
        </p:pic>
      </p:grpSp>
      <p:grpSp>
        <p:nvGrpSpPr>
          <p:cNvPr name="Group 11" id="11"/>
          <p:cNvGrpSpPr/>
          <p:nvPr/>
        </p:nvGrpSpPr>
        <p:grpSpPr>
          <a:xfrm rot="0">
            <a:off x="12040301" y="4213900"/>
            <a:ext cx="5218999" cy="4148631"/>
            <a:chOff x="0" y="0"/>
            <a:chExt cx="6958665" cy="5531508"/>
          </a:xfrm>
        </p:grpSpPr>
        <p:pic>
          <p:nvPicPr>
            <p:cNvPr name="Picture 12" id="12"/>
            <p:cNvPicPr>
              <a:picLocks noChangeAspect="true"/>
            </p:cNvPicPr>
            <p:nvPr/>
          </p:nvPicPr>
          <p:blipFill>
            <a:blip r:embed="rId4"/>
            <a:srcRect l="8066" t="0" r="8066" b="0"/>
            <a:stretch>
              <a:fillRect/>
            </a:stretch>
          </p:blipFill>
          <p:spPr>
            <a:xfrm flipH="false" flipV="false">
              <a:off x="0" y="0"/>
              <a:ext cx="6958665" cy="5531508"/>
            </a:xfrm>
            <a:prstGeom prst="rect">
              <a:avLst/>
            </a:prstGeom>
          </p:spPr>
        </p:pic>
      </p:grpSp>
      <p:sp>
        <p:nvSpPr>
          <p:cNvPr name="TextBox 13" id="13"/>
          <p:cNvSpPr txBox="true"/>
          <p:nvPr/>
        </p:nvSpPr>
        <p:spPr>
          <a:xfrm rot="0">
            <a:off x="9144000" y="509832"/>
            <a:ext cx="7659975" cy="34829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823"/>
              </a:lnSpc>
            </a:pPr>
            <a:r>
              <a:rPr lang="en-US" sz="454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49" b="true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Helping people build     strong houses with</a:t>
            </a:r>
          </a:p>
          <a:p>
            <a:pPr algn="ctr">
              <a:lnSpc>
                <a:spcPts val="6823"/>
              </a:lnSpc>
            </a:pPr>
            <a:r>
              <a:rPr lang="en-US" sz="4549" b="true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4549" b="true">
                <a:solidFill>
                  <a:srgbClr val="F4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STELMAX CARE.</a:t>
            </a:r>
          </a:p>
          <a:p>
            <a:pPr algn="ctr">
              <a:lnSpc>
                <a:spcPts val="7678"/>
              </a:lnSpc>
            </a:pP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1666" r="0" b="-21666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0" y="2516368"/>
            <a:ext cx="6904284" cy="19450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2310769" indent="-1155384" lvl="1">
              <a:lnSpc>
                <a:spcPts val="16054"/>
              </a:lnSpc>
              <a:buFont typeface="Arial"/>
              <a:buChar char="•"/>
            </a:pPr>
            <a:r>
              <a:rPr lang="en-US" b="true" sz="10702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Rain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429496" y="1085850"/>
            <a:ext cx="8714504" cy="9783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536"/>
              </a:lnSpc>
            </a:pPr>
            <a:r>
              <a:rPr lang="en-US" b="true" sz="6850">
                <a:solidFill>
                  <a:srgbClr val="F7F4ED"/>
                </a:solidFill>
                <a:latin typeface="Barlow SemiCondensed Bold"/>
                <a:ea typeface="Barlow SemiCondensed Bold"/>
                <a:cs typeface="Barlow SemiCondensed Bold"/>
                <a:sym typeface="Barlow SemiCondensed Bold"/>
              </a:rPr>
              <a:t>IT PROTECTS US FROM :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9544430" y="3423847"/>
            <a:ext cx="8743570" cy="5825403"/>
          </a:xfrm>
          <a:custGeom>
            <a:avLst/>
            <a:gdLst/>
            <a:ahLst/>
            <a:cxnLst/>
            <a:rect r="r" b="b" t="t" l="l"/>
            <a:pathLst>
              <a:path h="5825403" w="8743570">
                <a:moveTo>
                  <a:pt x="0" y="0"/>
                </a:moveTo>
                <a:lnTo>
                  <a:pt x="8743570" y="0"/>
                </a:lnTo>
                <a:lnTo>
                  <a:pt x="8743570" y="5825403"/>
                </a:lnTo>
                <a:lnTo>
                  <a:pt x="0" y="582540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4028524"/>
            <a:chOff x="0" y="0"/>
            <a:chExt cx="4816593" cy="1061011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816592" cy="1061011"/>
            </a:xfrm>
            <a:custGeom>
              <a:avLst/>
              <a:gdLst/>
              <a:ahLst/>
              <a:cxnLst/>
              <a:rect r="r" b="b" t="t" l="l"/>
              <a:pathLst>
                <a:path h="1061011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1061011"/>
                  </a:lnTo>
                  <a:lnTo>
                    <a:pt x="0" y="1061011"/>
                  </a:lnTo>
                  <a:close/>
                </a:path>
              </a:pathLst>
            </a:custGeom>
            <a:solidFill>
              <a:srgbClr val="375DA5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19050"/>
              <a:ext cx="4816593" cy="104196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20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0" y="3482404"/>
            <a:ext cx="18288000" cy="2160307"/>
            <a:chOff x="0" y="0"/>
            <a:chExt cx="4816593" cy="56897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4816592" cy="568970"/>
            </a:xfrm>
            <a:custGeom>
              <a:avLst/>
              <a:gdLst/>
              <a:ahLst/>
              <a:cxnLst/>
              <a:rect r="r" b="b" t="t" l="l"/>
              <a:pathLst>
                <a:path h="568970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568970"/>
                  </a:lnTo>
                  <a:lnTo>
                    <a:pt x="0" y="568970"/>
                  </a:lnTo>
                  <a:close/>
                </a:path>
              </a:pathLst>
            </a:custGeom>
            <a:solidFill>
              <a:srgbClr val="20045B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57150"/>
              <a:ext cx="4816593" cy="62612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00"/>
                </a:lnSpc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7120946" y="5642711"/>
            <a:ext cx="4478672" cy="4378187"/>
            <a:chOff x="0" y="0"/>
            <a:chExt cx="693864" cy="678296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693864" cy="678296"/>
            </a:xfrm>
            <a:custGeom>
              <a:avLst/>
              <a:gdLst/>
              <a:ahLst/>
              <a:cxnLst/>
              <a:rect r="r" b="b" t="t" l="l"/>
              <a:pathLst>
                <a:path h="678296" w="693864">
                  <a:moveTo>
                    <a:pt x="346932" y="0"/>
                  </a:moveTo>
                  <a:cubicBezTo>
                    <a:pt x="155327" y="0"/>
                    <a:pt x="0" y="151842"/>
                    <a:pt x="0" y="339148"/>
                  </a:cubicBezTo>
                  <a:cubicBezTo>
                    <a:pt x="0" y="526454"/>
                    <a:pt x="155327" y="678296"/>
                    <a:pt x="346932" y="678296"/>
                  </a:cubicBezTo>
                  <a:cubicBezTo>
                    <a:pt x="538537" y="678296"/>
                    <a:pt x="693864" y="526454"/>
                    <a:pt x="693864" y="339148"/>
                  </a:cubicBezTo>
                  <a:cubicBezTo>
                    <a:pt x="693864" y="151842"/>
                    <a:pt x="538537" y="0"/>
                    <a:pt x="346932" y="0"/>
                  </a:cubicBezTo>
                  <a:close/>
                </a:path>
              </a:pathLst>
            </a:custGeom>
            <a:blipFill>
              <a:blip r:embed="rId2"/>
              <a:stretch>
                <a:fillRect l="-409" t="0" r="-409" b="0"/>
              </a:stretch>
            </a:blipFill>
          </p:spPr>
        </p:sp>
      </p:grpSp>
      <p:sp>
        <p:nvSpPr>
          <p:cNvPr name="Freeform 10" id="10"/>
          <p:cNvSpPr/>
          <p:nvPr/>
        </p:nvSpPr>
        <p:spPr>
          <a:xfrm flipH="false" flipV="false" rot="0">
            <a:off x="4593148" y="146029"/>
            <a:ext cx="9534269" cy="3155400"/>
          </a:xfrm>
          <a:custGeom>
            <a:avLst/>
            <a:gdLst/>
            <a:ahLst/>
            <a:cxnLst/>
            <a:rect r="r" b="b" t="t" l="l"/>
            <a:pathLst>
              <a:path h="3155400" w="9534269">
                <a:moveTo>
                  <a:pt x="0" y="0"/>
                </a:moveTo>
                <a:lnTo>
                  <a:pt x="9534269" y="0"/>
                </a:lnTo>
                <a:lnTo>
                  <a:pt x="9534269" y="3155400"/>
                </a:lnTo>
                <a:lnTo>
                  <a:pt x="0" y="31554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3757" r="-1128" b="-1802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3115851" y="3565229"/>
            <a:ext cx="12488863" cy="18994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658"/>
              </a:lnSpc>
            </a:pPr>
            <a:r>
              <a:rPr lang="en-US" sz="5470" b="true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STELMAX CARE अपनाइए</a:t>
            </a:r>
          </a:p>
          <a:p>
            <a:pPr algn="ctr">
              <a:lnSpc>
                <a:spcPts val="7658"/>
              </a:lnSpc>
            </a:pPr>
            <a:r>
              <a:rPr lang="en-US" sz="5470" b="true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मजबूत घर बनाइए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-124753"/>
            <a:ext cx="18288000" cy="10411753"/>
          </a:xfrm>
          <a:custGeom>
            <a:avLst/>
            <a:gdLst/>
            <a:ahLst/>
            <a:cxnLst/>
            <a:rect r="r" b="b" t="t" l="l"/>
            <a:pathLst>
              <a:path h="10411753" w="18288000">
                <a:moveTo>
                  <a:pt x="0" y="0"/>
                </a:moveTo>
                <a:lnTo>
                  <a:pt x="18288000" y="0"/>
                </a:lnTo>
                <a:lnTo>
                  <a:pt x="18288000" y="10411753"/>
                </a:lnTo>
                <a:lnTo>
                  <a:pt x="0" y="1041175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4504" r="0" b="-274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443907" y="1283332"/>
            <a:ext cx="8469639" cy="9833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523"/>
              </a:lnSpc>
            </a:pPr>
            <a:r>
              <a:rPr lang="en-US" b="true" sz="6839">
                <a:solidFill>
                  <a:srgbClr val="262626"/>
                </a:solidFill>
                <a:latin typeface="Barlow SemiCondensed Bold"/>
                <a:ea typeface="Barlow SemiCondensed Bold"/>
                <a:cs typeface="Barlow SemiCondensed Bold"/>
                <a:sym typeface="Barlow SemiCondensed Bold"/>
              </a:rPr>
              <a:t>IT PROTECTS US FROM :</a:t>
            </a:r>
          </a:p>
        </p:txBody>
      </p:sp>
      <p:sp>
        <p:nvSpPr>
          <p:cNvPr name="Freeform 4" id="4"/>
          <p:cNvSpPr/>
          <p:nvPr/>
        </p:nvSpPr>
        <p:spPr>
          <a:xfrm flipH="true" flipV="false" rot="0">
            <a:off x="9544430" y="3432897"/>
            <a:ext cx="8743570" cy="5825403"/>
          </a:xfrm>
          <a:custGeom>
            <a:avLst/>
            <a:gdLst/>
            <a:ahLst/>
            <a:cxnLst/>
            <a:rect r="r" b="b" t="t" l="l"/>
            <a:pathLst>
              <a:path h="5825403" w="8743570">
                <a:moveTo>
                  <a:pt x="8743570" y="0"/>
                </a:moveTo>
                <a:lnTo>
                  <a:pt x="0" y="0"/>
                </a:lnTo>
                <a:lnTo>
                  <a:pt x="0" y="5825403"/>
                </a:lnTo>
                <a:lnTo>
                  <a:pt x="8743570" y="5825403"/>
                </a:lnTo>
                <a:lnTo>
                  <a:pt x="874357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-314023" y="2324484"/>
            <a:ext cx="5687072" cy="19272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2302703" indent="-1151352" lvl="1">
              <a:lnSpc>
                <a:spcPts val="15998"/>
              </a:lnSpc>
              <a:buFont typeface="Arial"/>
              <a:buChar char="•"/>
            </a:pPr>
            <a:r>
              <a:rPr lang="en-US" b="true" sz="10665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Heat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6587078" y="8985210"/>
            <a:ext cx="1892849" cy="546180"/>
            <a:chOff x="0" y="0"/>
            <a:chExt cx="3105041" cy="895957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3105041" cy="895957"/>
            </a:xfrm>
            <a:custGeom>
              <a:avLst/>
              <a:gdLst/>
              <a:ahLst/>
              <a:cxnLst/>
              <a:rect r="r" b="b" t="t" l="l"/>
              <a:pathLst>
                <a:path h="895957" w="3105041">
                  <a:moveTo>
                    <a:pt x="203200" y="0"/>
                  </a:moveTo>
                  <a:lnTo>
                    <a:pt x="3105041" y="0"/>
                  </a:lnTo>
                  <a:lnTo>
                    <a:pt x="2901841" y="895957"/>
                  </a:lnTo>
                  <a:lnTo>
                    <a:pt x="0" y="895957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9C401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101600" y="-38100"/>
              <a:ext cx="2901841" cy="93405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696" t="-48454" r="0" b="-5897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16757036" y="9120187"/>
            <a:ext cx="502264" cy="2856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399"/>
              </a:lnSpc>
            </a:pPr>
            <a:r>
              <a:rPr lang="en-US" sz="1999" b="true">
                <a:solidFill>
                  <a:srgbClr val="262626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02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-497027" y="2009219"/>
            <a:ext cx="8780297" cy="39643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2309941" indent="-1154971" lvl="1">
              <a:lnSpc>
                <a:spcPts val="16048"/>
              </a:lnSpc>
              <a:buFont typeface="Arial"/>
              <a:buChar char="•"/>
            </a:pPr>
            <a:r>
              <a:rPr lang="en-US" b="true" sz="10699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Strong Wind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462197" y="882404"/>
            <a:ext cx="9015928" cy="9824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542"/>
              </a:lnSpc>
            </a:pPr>
            <a:r>
              <a:rPr lang="en-US" b="true" sz="6856">
                <a:solidFill>
                  <a:srgbClr val="FFFFFF"/>
                </a:solidFill>
                <a:latin typeface="Barlow SemiCondensed Bold"/>
                <a:ea typeface="Barlow SemiCondensed Bold"/>
                <a:cs typeface="Barlow SemiCondensed Bold"/>
                <a:sym typeface="Barlow SemiCondensed Bold"/>
              </a:rPr>
              <a:t>IT PROTECTS US FROM :</a:t>
            </a:r>
          </a:p>
        </p:txBody>
      </p:sp>
      <p:sp>
        <p:nvSpPr>
          <p:cNvPr name="Freeform 9" id="9"/>
          <p:cNvSpPr/>
          <p:nvPr/>
        </p:nvSpPr>
        <p:spPr>
          <a:xfrm flipH="true" flipV="false" rot="0">
            <a:off x="9883321" y="3861796"/>
            <a:ext cx="8404679" cy="6205047"/>
          </a:xfrm>
          <a:custGeom>
            <a:avLst/>
            <a:gdLst/>
            <a:ahLst/>
            <a:cxnLst/>
            <a:rect r="r" b="b" t="t" l="l"/>
            <a:pathLst>
              <a:path h="6205047" w="8404679">
                <a:moveTo>
                  <a:pt x="8404679" y="0"/>
                </a:moveTo>
                <a:lnTo>
                  <a:pt x="0" y="0"/>
                </a:lnTo>
                <a:lnTo>
                  <a:pt x="0" y="6205047"/>
                </a:lnTo>
                <a:lnTo>
                  <a:pt x="8404679" y="6205047"/>
                </a:lnTo>
                <a:lnTo>
                  <a:pt x="8404679" y="0"/>
                </a:lnTo>
                <a:close/>
              </a:path>
            </a:pathLst>
          </a:custGeom>
          <a:blipFill>
            <a:blip r:embed="rId3"/>
            <a:stretch>
              <a:fillRect l="-3258" t="0" r="-7553" b="0"/>
            </a:stretch>
          </a:blipFill>
        </p:spPr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26337" r="-231" b="-51852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0" y="1419613"/>
            <a:ext cx="9987594" cy="13277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1597639" indent="-798820" lvl="1">
              <a:lnSpc>
                <a:spcPts val="11099"/>
              </a:lnSpc>
              <a:buFont typeface="Arial"/>
              <a:buChar char="•"/>
            </a:pPr>
            <a:r>
              <a:rPr lang="en-US" b="true" sz="7399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Theft &amp; Crime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93478" y="297541"/>
            <a:ext cx="8950522" cy="9819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535"/>
              </a:lnSpc>
            </a:pPr>
            <a:r>
              <a:rPr lang="en-US" b="true" sz="6850">
                <a:solidFill>
                  <a:srgbClr val="FFFFFF"/>
                </a:solidFill>
                <a:latin typeface="Barlow SemiCondensed Bold"/>
                <a:ea typeface="Barlow SemiCondensed Bold"/>
                <a:cs typeface="Barlow SemiCondensed Bold"/>
                <a:sym typeface="Barlow SemiCondensed Bold"/>
              </a:rPr>
              <a:t>IT </a:t>
            </a:r>
            <a:r>
              <a:rPr lang="en-US" b="true" sz="6850">
                <a:solidFill>
                  <a:srgbClr val="FFFFFF"/>
                </a:solidFill>
                <a:latin typeface="Barlow SemiCondensed Bold"/>
                <a:ea typeface="Barlow SemiCondensed Bold"/>
                <a:cs typeface="Barlow SemiCondensed Bold"/>
                <a:sym typeface="Barlow SemiCondensed Bold"/>
              </a:rPr>
              <a:t>PROTECTS US FROM :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7252855"/>
            <a:chOff x="0" y="0"/>
            <a:chExt cx="4816593" cy="1910217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816592" cy="1910217"/>
            </a:xfrm>
            <a:custGeom>
              <a:avLst/>
              <a:gdLst/>
              <a:ahLst/>
              <a:cxnLst/>
              <a:rect r="r" b="b" t="t" l="l"/>
              <a:pathLst>
                <a:path h="1910217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1910217"/>
                  </a:lnTo>
                  <a:lnTo>
                    <a:pt x="0" y="1910217"/>
                  </a:lnTo>
                  <a:close/>
                </a:path>
              </a:pathLst>
            </a:custGeom>
            <a:solidFill>
              <a:srgbClr val="262626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19050"/>
              <a:ext cx="4816593" cy="189116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20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7290897" y="3806892"/>
            <a:ext cx="3706207" cy="5178318"/>
            <a:chOff x="0" y="0"/>
            <a:chExt cx="667460" cy="932576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667460" cy="932576"/>
            </a:xfrm>
            <a:custGeom>
              <a:avLst/>
              <a:gdLst/>
              <a:ahLst/>
              <a:cxnLst/>
              <a:rect r="r" b="b" t="t" l="l"/>
              <a:pathLst>
                <a:path h="932576" w="667460">
                  <a:moveTo>
                    <a:pt x="0" y="0"/>
                  </a:moveTo>
                  <a:lnTo>
                    <a:pt x="667460" y="0"/>
                  </a:lnTo>
                  <a:lnTo>
                    <a:pt x="667460" y="932576"/>
                  </a:lnTo>
                  <a:lnTo>
                    <a:pt x="0" y="932576"/>
                  </a:lnTo>
                  <a:close/>
                </a:path>
              </a:pathLst>
            </a:custGeom>
            <a:solidFill>
              <a:srgbClr val="F9C401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9525"/>
              <a:ext cx="667460" cy="94210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20"/>
                </a:lnSpc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2873143" y="3806892"/>
            <a:ext cx="12542984" cy="5178318"/>
            <a:chOff x="0" y="0"/>
            <a:chExt cx="2258898" cy="932576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2258898" cy="932576"/>
            </a:xfrm>
            <a:custGeom>
              <a:avLst/>
              <a:gdLst/>
              <a:ahLst/>
              <a:cxnLst/>
              <a:rect r="r" b="b" t="t" l="l"/>
              <a:pathLst>
                <a:path h="932576" w="2258898">
                  <a:moveTo>
                    <a:pt x="0" y="0"/>
                  </a:moveTo>
                  <a:lnTo>
                    <a:pt x="2258898" y="0"/>
                  </a:lnTo>
                  <a:lnTo>
                    <a:pt x="2258898" y="932576"/>
                  </a:lnTo>
                  <a:lnTo>
                    <a:pt x="0" y="932576"/>
                  </a:lnTo>
                  <a:close/>
                </a:path>
              </a:pathLst>
            </a:custGeom>
            <a:solidFill>
              <a:srgbClr val="F9C401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9525"/>
              <a:ext cx="2258898" cy="94210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20"/>
                </a:lnSpc>
              </a:pPr>
            </a:p>
          </p:txBody>
        </p:sp>
      </p:grpSp>
      <p:sp>
        <p:nvSpPr>
          <p:cNvPr name="Freeform 11" id="11"/>
          <p:cNvSpPr/>
          <p:nvPr/>
        </p:nvSpPr>
        <p:spPr>
          <a:xfrm flipH="false" flipV="false" rot="0">
            <a:off x="5490672" y="681560"/>
            <a:ext cx="7315200" cy="2939380"/>
          </a:xfrm>
          <a:custGeom>
            <a:avLst/>
            <a:gdLst/>
            <a:ahLst/>
            <a:cxnLst/>
            <a:rect r="r" b="b" t="t" l="l"/>
            <a:pathLst>
              <a:path h="2939380" w="7315200">
                <a:moveTo>
                  <a:pt x="0" y="0"/>
                </a:moveTo>
                <a:lnTo>
                  <a:pt x="7315200" y="0"/>
                </a:lnTo>
                <a:lnTo>
                  <a:pt x="7315200" y="2939380"/>
                </a:lnTo>
                <a:lnTo>
                  <a:pt x="0" y="29393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6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2801600" y="5009224"/>
            <a:ext cx="2614527" cy="3328680"/>
          </a:xfrm>
          <a:custGeom>
            <a:avLst/>
            <a:gdLst/>
            <a:ahLst/>
            <a:cxnLst/>
            <a:rect r="r" b="b" t="t" l="l"/>
            <a:pathLst>
              <a:path h="3328680" w="2614527">
                <a:moveTo>
                  <a:pt x="0" y="0"/>
                </a:moveTo>
                <a:lnTo>
                  <a:pt x="2614527" y="0"/>
                </a:lnTo>
                <a:lnTo>
                  <a:pt x="2614527" y="3328680"/>
                </a:lnTo>
                <a:lnTo>
                  <a:pt x="0" y="33286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true" flipV="false" rot="0">
            <a:off x="2876144" y="5009224"/>
            <a:ext cx="2614527" cy="3328680"/>
          </a:xfrm>
          <a:custGeom>
            <a:avLst/>
            <a:gdLst/>
            <a:ahLst/>
            <a:cxnLst/>
            <a:rect r="r" b="b" t="t" l="l"/>
            <a:pathLst>
              <a:path h="3328680" w="2614527">
                <a:moveTo>
                  <a:pt x="2614528" y="0"/>
                </a:moveTo>
                <a:lnTo>
                  <a:pt x="0" y="0"/>
                </a:lnTo>
                <a:lnTo>
                  <a:pt x="0" y="3328680"/>
                </a:lnTo>
                <a:lnTo>
                  <a:pt x="2614528" y="3328680"/>
                </a:lnTo>
                <a:lnTo>
                  <a:pt x="2614528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4" id="14"/>
          <p:cNvGrpSpPr/>
          <p:nvPr/>
        </p:nvGrpSpPr>
        <p:grpSpPr>
          <a:xfrm rot="0">
            <a:off x="4795984" y="3626427"/>
            <a:ext cx="8495567" cy="5631873"/>
            <a:chOff x="0" y="0"/>
            <a:chExt cx="7304830" cy="4842511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305897" y="170415"/>
              <a:ext cx="6693035" cy="4501681"/>
            </a:xfrm>
            <a:custGeom>
              <a:avLst/>
              <a:gdLst/>
              <a:ahLst/>
              <a:cxnLst/>
              <a:rect r="r" b="b" t="t" l="l"/>
              <a:pathLst>
                <a:path h="4501681" w="6693035">
                  <a:moveTo>
                    <a:pt x="0" y="0"/>
                  </a:moveTo>
                  <a:lnTo>
                    <a:pt x="6693035" y="0"/>
                  </a:lnTo>
                  <a:lnTo>
                    <a:pt x="6693035" y="4501681"/>
                  </a:lnTo>
                  <a:lnTo>
                    <a:pt x="0" y="4501681"/>
                  </a:lnTo>
                  <a:close/>
                </a:path>
              </a:pathLst>
            </a:custGeom>
            <a:blipFill>
              <a:blip r:embed="rId6"/>
              <a:stretch>
                <a:fillRect l="-4570" t="-4121" r="-5385" b="-4797"/>
              </a:stretch>
            </a:blipFill>
          </p:spPr>
        </p:sp>
      </p:grpSp>
      <p:sp>
        <p:nvSpPr>
          <p:cNvPr name="TextBox 16" id="16"/>
          <p:cNvSpPr txBox="true"/>
          <p:nvPr/>
        </p:nvSpPr>
        <p:spPr>
          <a:xfrm rot="0">
            <a:off x="4009950" y="1066800"/>
            <a:ext cx="10067633" cy="2317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049"/>
              </a:lnSpc>
            </a:pPr>
            <a:r>
              <a:rPr lang="en-US" sz="5499">
                <a:solidFill>
                  <a:srgbClr val="FFFFFF"/>
                </a:solidFill>
                <a:latin typeface="Barlow SemiCondensed"/>
                <a:ea typeface="Barlow SemiCondensed"/>
                <a:cs typeface="Barlow SemiCondensed"/>
                <a:sym typeface="Barlow SemiCondensed"/>
              </a:rPr>
              <a:t>IF A HOUSE IS BUILT STRONG</a:t>
            </a:r>
          </a:p>
          <a:p>
            <a:pPr algn="ctr">
              <a:lnSpc>
                <a:spcPts val="6049"/>
              </a:lnSpc>
            </a:pPr>
            <a:r>
              <a:rPr lang="en-US" sz="5499">
                <a:solidFill>
                  <a:srgbClr val="FFFFFF"/>
                </a:solidFill>
                <a:latin typeface="Barlow SemiCondensed"/>
                <a:ea typeface="Barlow SemiCondensed"/>
                <a:cs typeface="Barlow SemiCondensed"/>
                <a:sym typeface="Barlow SemiCondensed"/>
              </a:rPr>
              <a:t> ONLY THEN </a:t>
            </a:r>
          </a:p>
          <a:p>
            <a:pPr algn="ctr">
              <a:lnSpc>
                <a:spcPts val="6049"/>
              </a:lnSpc>
            </a:pPr>
            <a:r>
              <a:rPr lang="en-US" b="true" sz="5499">
                <a:solidFill>
                  <a:srgbClr val="FFFFFF"/>
                </a:solidFill>
                <a:latin typeface="Barlow SemiCondensed Bold"/>
                <a:ea typeface="Barlow SemiCondensed Bold"/>
                <a:cs typeface="Barlow SemiCondensed Bold"/>
                <a:sym typeface="Barlow SemiCondensed Bold"/>
              </a:rPr>
              <a:t>IT CAN GIVE US PROTECTION.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6587078" y="8985210"/>
            <a:ext cx="1892849" cy="546180"/>
            <a:chOff x="0" y="0"/>
            <a:chExt cx="3105041" cy="895957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3105041" cy="895957"/>
            </a:xfrm>
            <a:custGeom>
              <a:avLst/>
              <a:gdLst/>
              <a:ahLst/>
              <a:cxnLst/>
              <a:rect r="r" b="b" t="t" l="l"/>
              <a:pathLst>
                <a:path h="895957" w="3105041">
                  <a:moveTo>
                    <a:pt x="203200" y="0"/>
                  </a:moveTo>
                  <a:lnTo>
                    <a:pt x="3105041" y="0"/>
                  </a:lnTo>
                  <a:lnTo>
                    <a:pt x="2901841" y="895957"/>
                  </a:lnTo>
                  <a:lnTo>
                    <a:pt x="0" y="895957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9C401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101600" y="-38100"/>
              <a:ext cx="2901841" cy="93405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AutoShape 5" id="5"/>
          <p:cNvSpPr/>
          <p:nvPr/>
        </p:nvSpPr>
        <p:spPr>
          <a:xfrm>
            <a:off x="8700808" y="2206893"/>
            <a:ext cx="886383" cy="0"/>
          </a:xfrm>
          <a:prstGeom prst="line">
            <a:avLst/>
          </a:prstGeom>
          <a:ln cap="flat" w="38100">
            <a:solidFill>
              <a:srgbClr val="F9C401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6" id="6"/>
          <p:cNvSpPr/>
          <p:nvPr/>
        </p:nvSpPr>
        <p:spPr>
          <a:xfrm flipH="false" flipV="false" rot="0">
            <a:off x="1040456" y="681560"/>
            <a:ext cx="2009759" cy="694280"/>
          </a:xfrm>
          <a:custGeom>
            <a:avLst/>
            <a:gdLst/>
            <a:ahLst/>
            <a:cxnLst/>
            <a:rect r="r" b="b" t="t" l="l"/>
            <a:pathLst>
              <a:path h="694280" w="2009759">
                <a:moveTo>
                  <a:pt x="0" y="0"/>
                </a:moveTo>
                <a:lnTo>
                  <a:pt x="2009759" y="0"/>
                </a:lnTo>
                <a:lnTo>
                  <a:pt x="2009759" y="694280"/>
                </a:lnTo>
                <a:lnTo>
                  <a:pt x="0" y="6942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8508442" y="3860369"/>
            <a:ext cx="4224298" cy="2566261"/>
          </a:xfrm>
          <a:custGeom>
            <a:avLst/>
            <a:gdLst/>
            <a:ahLst/>
            <a:cxnLst/>
            <a:rect r="r" b="b" t="t" l="l"/>
            <a:pathLst>
              <a:path h="2566261" w="4224298">
                <a:moveTo>
                  <a:pt x="0" y="0"/>
                </a:moveTo>
                <a:lnTo>
                  <a:pt x="4224298" y="0"/>
                </a:lnTo>
                <a:lnTo>
                  <a:pt x="4224298" y="2566262"/>
                </a:lnTo>
                <a:lnTo>
                  <a:pt x="0" y="256626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6321296" y="5490640"/>
            <a:ext cx="2187146" cy="4114800"/>
          </a:xfrm>
          <a:custGeom>
            <a:avLst/>
            <a:gdLst/>
            <a:ahLst/>
            <a:cxnLst/>
            <a:rect r="r" b="b" t="t" l="l"/>
            <a:pathLst>
              <a:path h="4114800" w="2187146">
                <a:moveTo>
                  <a:pt x="0" y="0"/>
                </a:moveTo>
                <a:lnTo>
                  <a:pt x="2187146" y="0"/>
                </a:lnTo>
                <a:lnTo>
                  <a:pt x="218714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4036698" y="1685925"/>
            <a:ext cx="5815972" cy="4114800"/>
          </a:xfrm>
          <a:custGeom>
            <a:avLst/>
            <a:gdLst/>
            <a:ahLst/>
            <a:cxnLst/>
            <a:rect r="r" b="b" t="t" l="l"/>
            <a:pathLst>
              <a:path h="4114800" w="5815972">
                <a:moveTo>
                  <a:pt x="0" y="0"/>
                </a:moveTo>
                <a:lnTo>
                  <a:pt x="5815972" y="0"/>
                </a:lnTo>
                <a:lnTo>
                  <a:pt x="581597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-11652" r="0" b="-6791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4286359" y="681560"/>
            <a:ext cx="4001641" cy="3332276"/>
          </a:xfrm>
          <a:custGeom>
            <a:avLst/>
            <a:gdLst/>
            <a:ahLst/>
            <a:cxnLst/>
            <a:rect r="r" b="b" t="t" l="l"/>
            <a:pathLst>
              <a:path h="3332276" w="4001641">
                <a:moveTo>
                  <a:pt x="0" y="0"/>
                </a:moveTo>
                <a:lnTo>
                  <a:pt x="4001641" y="0"/>
                </a:lnTo>
                <a:lnTo>
                  <a:pt x="4001641" y="3332275"/>
                </a:lnTo>
                <a:lnTo>
                  <a:pt x="0" y="333227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2045336" y="650875"/>
            <a:ext cx="9698793" cy="793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049"/>
              </a:lnSpc>
            </a:pPr>
            <a:r>
              <a:rPr lang="en-US" b="true" sz="5499">
                <a:solidFill>
                  <a:srgbClr val="262626"/>
                </a:solidFill>
                <a:latin typeface="Barlow SemiCondensed Bold"/>
                <a:ea typeface="Barlow SemiCondensed Bold"/>
                <a:cs typeface="Barlow SemiCondensed Bold"/>
                <a:sym typeface="Barlow SemiCondensed Bold"/>
              </a:rPr>
              <a:t>HOW TO MAKE A STRONG HOUSE?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8508442" y="2545919"/>
            <a:ext cx="2841383" cy="20955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199"/>
              </a:lnSpc>
            </a:pPr>
            <a:r>
              <a:rPr lang="en-US" sz="3499" b="true">
                <a:solidFill>
                  <a:srgbClr val="4F9FD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What makes a House Strong?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4866488" y="1695450"/>
            <a:ext cx="2841383" cy="13335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99"/>
              </a:lnSpc>
            </a:pPr>
            <a:r>
              <a:rPr lang="en-US" sz="2999" b="true">
                <a:solidFill>
                  <a:srgbClr val="1F1A17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Let me ask a  Civil Engineer.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ABB1C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5539347"/>
            <a:ext cx="18288000" cy="4747653"/>
            <a:chOff x="0" y="0"/>
            <a:chExt cx="3348298" cy="86923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3348298" cy="869234"/>
            </a:xfrm>
            <a:custGeom>
              <a:avLst/>
              <a:gdLst/>
              <a:ahLst/>
              <a:cxnLst/>
              <a:rect r="r" b="b" t="t" l="l"/>
              <a:pathLst>
                <a:path h="869234" w="3348298">
                  <a:moveTo>
                    <a:pt x="0" y="0"/>
                  </a:moveTo>
                  <a:lnTo>
                    <a:pt x="3348298" y="0"/>
                  </a:lnTo>
                  <a:lnTo>
                    <a:pt x="3348298" y="869234"/>
                  </a:lnTo>
                  <a:lnTo>
                    <a:pt x="0" y="869234"/>
                  </a:lnTo>
                  <a:close/>
                </a:path>
              </a:pathLst>
            </a:custGeom>
            <a:solidFill>
              <a:srgbClr val="B9CDCA"/>
            </a:solidFill>
            <a:ln cap="sq">
              <a:noFill/>
              <a:prstDash val="solid"/>
              <a:miter/>
            </a:ln>
          </p:spPr>
        </p:sp>
        <p:sp>
          <p:nvSpPr>
            <p:cNvPr name="TextBox 4" id="4"/>
            <p:cNvSpPr txBox="true"/>
            <p:nvPr/>
          </p:nvSpPr>
          <p:spPr>
            <a:xfrm>
              <a:off x="0" y="0"/>
              <a:ext cx="3348298" cy="86923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160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7346930" y="2710970"/>
            <a:ext cx="10944194" cy="7576030"/>
            <a:chOff x="0" y="0"/>
            <a:chExt cx="14592259" cy="10101373"/>
          </a:xfrm>
        </p:grpSpPr>
        <p:pic>
          <p:nvPicPr>
            <p:cNvPr name="Picture 6" id="6"/>
            <p:cNvPicPr>
              <a:picLocks noChangeAspect="true"/>
            </p:cNvPicPr>
            <p:nvPr/>
          </p:nvPicPr>
          <p:blipFill>
            <a:blip r:embed="rId2"/>
            <a:srcRect l="1582" t="0" r="2172" b="0"/>
            <a:stretch>
              <a:fillRect/>
            </a:stretch>
          </p:blipFill>
          <p:spPr>
            <a:xfrm flipH="true" flipV="false">
              <a:off x="0" y="0"/>
              <a:ext cx="14592259" cy="10101373"/>
            </a:xfrm>
            <a:prstGeom prst="rect">
              <a:avLst/>
            </a:prstGeom>
          </p:spPr>
        </p:pic>
      </p:grpSp>
      <p:grpSp>
        <p:nvGrpSpPr>
          <p:cNvPr name="Group 7" id="7"/>
          <p:cNvGrpSpPr/>
          <p:nvPr/>
        </p:nvGrpSpPr>
        <p:grpSpPr>
          <a:xfrm rot="0">
            <a:off x="521597" y="537373"/>
            <a:ext cx="9598537" cy="9453354"/>
            <a:chOff x="0" y="0"/>
            <a:chExt cx="8253209" cy="8128374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345612" y="286049"/>
              <a:ext cx="7561985" cy="7556276"/>
            </a:xfrm>
            <a:custGeom>
              <a:avLst/>
              <a:gdLst/>
              <a:ahLst/>
              <a:cxnLst/>
              <a:rect r="r" b="b" t="t" l="l"/>
              <a:pathLst>
                <a:path h="7556276" w="7561985">
                  <a:moveTo>
                    <a:pt x="0" y="0"/>
                  </a:moveTo>
                  <a:lnTo>
                    <a:pt x="7561985" y="0"/>
                  </a:lnTo>
                  <a:lnTo>
                    <a:pt x="7561985" y="7556276"/>
                  </a:lnTo>
                  <a:lnTo>
                    <a:pt x="0" y="7556276"/>
                  </a:lnTo>
                  <a:close/>
                </a:path>
              </a:pathLst>
            </a:custGeom>
            <a:blipFill>
              <a:blip r:embed="rId3"/>
              <a:stretch>
                <a:fillRect l="-16505" t="0" r="-16505" b="0"/>
              </a:stretch>
            </a:blipFill>
          </p:spPr>
        </p:sp>
      </p:grpSp>
      <p:sp>
        <p:nvSpPr>
          <p:cNvPr name="TextBox 9" id="9"/>
          <p:cNvSpPr txBox="true"/>
          <p:nvPr/>
        </p:nvSpPr>
        <p:spPr>
          <a:xfrm rot="0">
            <a:off x="9480860" y="2282021"/>
            <a:ext cx="8807140" cy="16501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695"/>
              </a:lnSpc>
              <a:spcBef>
                <a:spcPct val="0"/>
              </a:spcBef>
            </a:pPr>
            <a:r>
              <a:rPr lang="en-US" b="true" sz="4782">
                <a:solidFill>
                  <a:srgbClr val="E82C2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The real strength of a </a:t>
            </a:r>
            <a:r>
              <a:rPr lang="en-US" b="true" sz="4782">
                <a:solidFill>
                  <a:srgbClr val="E82C2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house lies in its </a:t>
            </a:r>
            <a:r>
              <a:rPr lang="en-US" b="true" sz="4782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STEEL CAGE.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DAGwy5BMM3U</dc:identifier>
  <dcterms:modified xsi:type="dcterms:W3CDTF">2011-08-01T06:04:30Z</dcterms:modified>
  <cp:revision>1</cp:revision>
  <dc:title>non tech exibition ppt</dc:title>
</cp:coreProperties>
</file>